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Century Schoolbook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Anna Werner"/>
  <p:cmAuthor clrIdx="1" id="1" initials="" lastIdx="2" name="David Garcia"/>
  <p:cmAuthor clrIdx="2" id="2" initials="" lastIdx="1" name="Ekaterina Kabashko"/>
  <p:cmAuthor clrIdx="3" id="3" initials="" lastIdx="1" name="Samuel Guimarā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55DC07-1DC8-42D1-B987-CC31CD1E736E}">
  <a:tblStyle styleId="{4955DC07-1DC8-42D1-B987-CC31CD1E736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enturySchoolbook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CenturySchoolbook-italic.fntdata"/><Relationship Id="rId30" Type="http://schemas.openxmlformats.org/officeDocument/2006/relationships/slide" Target="slides/slide24.xml"/><Relationship Id="rId74" Type="http://schemas.openxmlformats.org/officeDocument/2006/relationships/font" Target="fonts/CenturySchoolbook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CenturySchoolbook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08T15:02:49.128">
    <p:pos x="234" y="434"/>
    <p:text>This should be q_0 = z_0, should it not? As I understood so far, a DFA has always only one start state, and is therefore the one automation that does not have set brackets around the start state, no?</p:text>
  </p:cm>
  <p:cm authorId="1" idx="1" dt="2025-01-08T15:02:49.128">
    <p:pos x="234" y="434"/>
    <p:text>You are totally right! It's never a set, only one element. 
Thanks for making the first comment of 2025!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1-08T15:04:42.713">
    <p:pos x="234" y="584"/>
    <p:text>And here, it seems that the german versus english definitions differ. In all german sources for the definition of a NFA that I find, this should not be lower q_0 but S, a set of possible start states, not a single start state. This is emphazised in german definition (also in KDI lecture, f.e..) However, the book chapter recommended for this topicand other sources in English also defines it as q_0, a single state instead of a set of states, and I do not understand why, hwo this difference in definitions came to be, and what now is actually correct.</p:text>
  </p:cm>
  <p:cm authorId="1" idx="2" dt="2025-01-08T15:04:42.713">
    <p:pos x="234" y="584"/>
    <p:text>I have never heard of a set of initial states, it has to be only one. The typo on the next slide is probably a carry over from materials in KDI but I don't think that can be right, the only explanation I can find is that it's a typo. Please send me any german materials you have over email and I'll see what is the difference.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1-17T17:57:36.933">
    <p:pos x="234" y="486"/>
    <p:text>If this is a grammar, isn't it N? Or is it not s important which letter we use for notation?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1-17T17:57:47.378">
    <p:pos x="294" y="1401"/>
    <p:text>s.a.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5-01-14T19:23:42.809">
    <p:pos x="3107" y="1528"/>
    <p:text>If S is the start symbol, what does S represent in the middle of the rule aSb?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25-01-14T14:37:31.992">
    <p:pos x="229" y="1158"/>
    <p:text>In Sipser's book (p.113), we have the formal definition of a PDA as M = (Q, Σ, Γ, δ, q0, F) instead of M = (Q, Σ, Γ, δ, q0, #), where F is a set of accept states. It is therefore implied that a stack always initialize empty, whereas here we have the "#" symbol. Is the difference of these definitions just a matter of taste or there is a reason for it?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c9630c9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4c9630c967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78ea343ca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a78ea343c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78ea343c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a78ea343c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78ea343ca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a78ea343ca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78ea343ca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a78ea343ca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78ea343ca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a78ea343c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78ea343ca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a78ea343ca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78ea343ca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a78ea343ca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78ea343ca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a78ea343ca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78ea343ca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78ea343ca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78ea343ca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a78ea343ca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a21e6b142_0_99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a21e6b142_0_9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9a21e6b142_0_9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78ea343ca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a78ea343c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78ea343ca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a78ea343ca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78ea343ca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a78ea343ca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78ea343ca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a78ea343ca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52357588d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1b52357588d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8299bb77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1b8299bb776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8299bb77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1b8299bb776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b8299bb776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1b8299bb776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8299bb776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1b8299bb776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78ea343ca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2a78ea343ca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52357588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b52357588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78ea343ca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a78ea343ca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78ea343ca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a78ea343ca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78ea343ca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g2a78ea343ca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78ea343ca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a78ea343ca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78ea343ca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a78ea343ca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78ea343ca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a78ea343ca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78ea343ca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a78ea343ca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78ea343ca_0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a78ea343ca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78ea343ca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a78ea343ca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78ea343ca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a78ea343ca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52357588d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b52357588d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b8299bb776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b8299bb776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b8299bb776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1b8299bb776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b8299bb776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b8299bb776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e0510175d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fe0510175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78ea343ca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a78ea343ca_0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b8299bb776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b8299bb776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b8299bb776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b8299bb776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b8299bb776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1b8299bb776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8299bb776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1b8299bb776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78ea343ca_0_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a78ea343ca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52357588d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b52357588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b52357588d_0_7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1b52357588d_0_7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b52357588d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Google Shape;668;g1b52357588d_0_7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3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b52357588d_0_7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g1b52357588d_0_7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b99e8fdaef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1b99e8fdaef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b52357588d_0_7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b52357588d_0_7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b99e8fdaef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b99e8fdaef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b99e8fdaef_0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1b99e8fdaef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b99e8fdaef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b99e8fdaef_0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b99e8fdaef_0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1b99e8fdaef_0_4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b99e8fdaef_0_4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1b99e8fdaef_0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52357588d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b52357588d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b99e8fdaef_0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1b99e8fdaef_0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b99e8fdaef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1b99e8fdaef_0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b99e8fdaef_0_6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1b99e8fdaef_0_6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b99e8fdaef_0_7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1b99e8fdaef_0_7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b52357588d_0_13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1b52357588d_0_1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b52357588d_0_13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1b52357588d_0_1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1b52357588d_0_1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1b52357588d_0_1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78ea343ca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a78ea343ca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78ea343c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a78ea343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78ea343c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a78ea343ca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4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720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323964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602208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45720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323964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602208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_AND_BOD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_AND_BODY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_AND_BODY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_AND_BODY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_AND_BODY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_AND_BODY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917371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_AND_BODY_8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28176" y="4811070"/>
            <a:ext cx="25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 showMasterSp="0">
  <p:cSld name="Title and Content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4"/>
          <p:cNvGrpSpPr/>
          <p:nvPr/>
        </p:nvGrpSpPr>
        <p:grpSpPr>
          <a:xfrm>
            <a:off x="7003774" y="4927357"/>
            <a:ext cx="2140200" cy="254115"/>
            <a:chOff x="0" y="-1"/>
            <a:chExt cx="2140200" cy="338820"/>
          </a:xfrm>
        </p:grpSpPr>
        <p:sp>
          <p:nvSpPr>
            <p:cNvPr id="103" name="Google Shape;103;p24"/>
            <p:cNvSpPr/>
            <p:nvPr/>
          </p:nvSpPr>
          <p:spPr>
            <a:xfrm>
              <a:off x="0" y="-1"/>
              <a:ext cx="2140200" cy="29310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04" name="Google Shape;104;p24"/>
            <p:cNvSpPr txBox="1"/>
            <p:nvPr/>
          </p:nvSpPr>
          <p:spPr>
            <a:xfrm>
              <a:off x="45720" y="31019"/>
              <a:ext cx="204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Winter Semester 2021-22</a:t>
              </a:r>
              <a:endParaRPr/>
            </a:p>
          </p:txBody>
        </p:sp>
      </p:grp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8917371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07" name="Google Shape;107;p24"/>
          <p:cNvGrpSpPr/>
          <p:nvPr/>
        </p:nvGrpSpPr>
        <p:grpSpPr>
          <a:xfrm>
            <a:off x="-2" y="4927358"/>
            <a:ext cx="2392200" cy="252467"/>
            <a:chOff x="-1" y="-1"/>
            <a:chExt cx="2392200" cy="336622"/>
          </a:xfrm>
        </p:grpSpPr>
        <p:sp>
          <p:nvSpPr>
            <p:cNvPr id="108" name="Google Shape;108;p24"/>
            <p:cNvSpPr/>
            <p:nvPr/>
          </p:nvSpPr>
          <p:spPr>
            <a:xfrm>
              <a:off x="-1" y="-1"/>
              <a:ext cx="2392200" cy="28890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09" name="Google Shape;109;p24"/>
            <p:cNvSpPr txBox="1"/>
            <p:nvPr/>
          </p:nvSpPr>
          <p:spPr>
            <a:xfrm>
              <a:off x="45719" y="28821"/>
              <a:ext cx="23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entury Schoolbook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Session 8, 20.12.2021</a:t>
              </a:r>
              <a:endParaRPr/>
            </a:p>
          </p:txBody>
        </p:sp>
      </p:grpSp>
      <p:pic>
        <p:nvPicPr>
          <p:cNvPr descr="Picture 10" id="110" name="Google Shape;11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9773" y="59974"/>
            <a:ext cx="1541721" cy="5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/>
          <p:nvPr/>
        </p:nvSpPr>
        <p:spPr>
          <a:xfrm>
            <a:off x="2392326" y="4927359"/>
            <a:ext cx="4618200" cy="2166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entury Schoolbook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Introduction to Computation for the Social Sciences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5720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3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010280" y="4927230"/>
            <a:ext cx="2132280" cy="215190"/>
            <a:chOff x="7010280" y="6569640"/>
            <a:chExt cx="2132280" cy="286920"/>
          </a:xfrm>
        </p:grpSpPr>
        <p:sp>
          <p:nvSpPr>
            <p:cNvPr id="11" name="Google Shape;11;p1"/>
            <p:cNvSpPr/>
            <p:nvPr/>
          </p:nvSpPr>
          <p:spPr>
            <a:xfrm>
              <a:off x="7010280" y="6569640"/>
              <a:ext cx="2132280" cy="28692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56000" y="6599520"/>
              <a:ext cx="204084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Winter Semester 202</a:t>
              </a:r>
              <a:r>
                <a:rPr lang="en-US" sz="1000"/>
                <a:t>4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-</a:t>
              </a:r>
              <a:r>
                <a:rPr lang="en-US" sz="1000"/>
                <a:t>25</a:t>
              </a:r>
              <a:endParaRPr i="0" sz="1000" u="none" cap="none" strike="noStrike"/>
            </a:p>
          </p:txBody>
        </p:sp>
      </p:grpSp>
      <p:grpSp>
        <p:nvGrpSpPr>
          <p:cNvPr id="13" name="Google Shape;13;p1"/>
          <p:cNvGrpSpPr/>
          <p:nvPr/>
        </p:nvGrpSpPr>
        <p:grpSpPr>
          <a:xfrm>
            <a:off x="360" y="4927230"/>
            <a:ext cx="2390760" cy="215460"/>
            <a:chOff x="360" y="6569640"/>
            <a:chExt cx="2390760" cy="287280"/>
          </a:xfrm>
        </p:grpSpPr>
        <p:sp>
          <p:nvSpPr>
            <p:cNvPr id="14" name="Google Shape;14;p1"/>
            <p:cNvSpPr/>
            <p:nvPr/>
          </p:nvSpPr>
          <p:spPr>
            <a:xfrm>
              <a:off x="360" y="6569640"/>
              <a:ext cx="2390760" cy="28728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080" y="6599880"/>
              <a:ext cx="229932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Session </a:t>
              </a:r>
              <a:r>
                <a:rPr lang="en-US" sz="1000"/>
                <a:t>9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, </a:t>
              </a:r>
              <a:r>
                <a:rPr lang="en-US" sz="1000"/>
                <a:t>18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.1</a:t>
              </a:r>
              <a:r>
                <a:rPr lang="en-US" sz="1000"/>
                <a:t>2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.202</a:t>
              </a:r>
              <a:r>
                <a:rPr lang="en-US" sz="1000"/>
                <a:t>4</a:t>
              </a:r>
              <a:endParaRPr i="0" sz="1000" u="none" cap="none" strike="noStrike"/>
            </a:p>
          </p:txBody>
        </p:sp>
      </p:grpSp>
      <p:pic>
        <p:nvPicPr>
          <p:cNvPr descr="Picture 10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4030" y="75515"/>
            <a:ext cx="1540621" cy="592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392200" y="4927230"/>
            <a:ext cx="4616700" cy="2154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2437920" y="4949910"/>
            <a:ext cx="4525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rgbClr val="000000"/>
                </a:solidFill>
              </a:rPr>
              <a:t>Introduction to </a:t>
            </a:r>
            <a:r>
              <a:rPr lang="en-US" sz="1000"/>
              <a:t>Computing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 for 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the Social Sciences</a:t>
            </a:r>
            <a:endParaRPr i="0" sz="1000" u="none" cap="none" strike="noStrike"/>
          </a:p>
        </p:txBody>
      </p:sp>
      <p:sp>
        <p:nvSpPr>
          <p:cNvPr id="21" name="Google Shape;21;p1"/>
          <p:cNvSpPr txBox="1"/>
          <p:nvPr/>
        </p:nvSpPr>
        <p:spPr>
          <a:xfrm>
            <a:off x="8919849" y="4919475"/>
            <a:ext cx="22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4.xml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hyperlink" Target="https://www.studocu.com/in/document/indian-institute-of-information-technology-dharwad/automata/pacman/2324589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hyperlink" Target="https://arxiv.org/abs/1902.04298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5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6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8982000" y="4970160"/>
            <a:ext cx="1605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805680" y="1265490"/>
            <a:ext cx="7422600" cy="1452000"/>
          </a:xfrm>
          <a:prstGeom prst="roundRect">
            <a:avLst>
              <a:gd fmla="val 16667" name="adj"/>
            </a:avLst>
          </a:prstGeom>
          <a:solidFill>
            <a:srgbClr val="A5E0F3"/>
          </a:solidFill>
          <a:ln>
            <a:noFill/>
          </a:ln>
          <a:effectLst>
            <a:outerShdw blurRad="38100" rotWithShape="0" dir="5400000" dist="2304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402840" y="1354860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3000"/>
              <a:t>ing</a:t>
            </a:r>
            <a:r>
              <a:rPr lang="en-US" sz="3000"/>
              <a:t>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for the Social Sciences</a:t>
            </a:r>
            <a:endParaRPr i="0" sz="3000" u="none" cap="none" strike="noStrike"/>
          </a:p>
        </p:txBody>
      </p:sp>
      <p:sp>
        <p:nvSpPr>
          <p:cNvPr id="119" name="Google Shape;119;p25"/>
          <p:cNvSpPr/>
          <p:nvPr/>
        </p:nvSpPr>
        <p:spPr>
          <a:xfrm>
            <a:off x="448560" y="20760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Session </a:t>
            </a:r>
            <a:r>
              <a:rPr lang="en-US" sz="2500"/>
              <a:t>9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 - </a:t>
            </a:r>
            <a:r>
              <a:rPr lang="en-US" sz="2500"/>
              <a:t>Formal Languages and Automata</a:t>
            </a:r>
            <a:endParaRPr i="0" sz="2500" u="none" cap="none" strike="noStrike"/>
          </a:p>
        </p:txBody>
      </p:sp>
      <p:sp>
        <p:nvSpPr>
          <p:cNvPr id="120" name="Google Shape;120;p25"/>
          <p:cNvSpPr/>
          <p:nvPr/>
        </p:nvSpPr>
        <p:spPr>
          <a:xfrm>
            <a:off x="448560" y="284076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David Garcia</a:t>
            </a:r>
            <a:endParaRPr i="0" sz="3000" u="none" cap="none" strike="noStrike"/>
          </a:p>
        </p:txBody>
      </p:sp>
      <p:sp>
        <p:nvSpPr>
          <p:cNvPr id="121" name="Google Shape;121;p25"/>
          <p:cNvSpPr/>
          <p:nvPr/>
        </p:nvSpPr>
        <p:spPr>
          <a:xfrm>
            <a:off x="448560" y="34857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Winter Semester 202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-2</a:t>
            </a:r>
            <a:r>
              <a:rPr lang="en-US" sz="2500"/>
              <a:t>5</a:t>
            </a:r>
            <a:endParaRPr i="0" sz="2500" u="none" cap="none" strike="noStrike"/>
          </a:p>
        </p:txBody>
      </p:sp>
      <p:sp>
        <p:nvSpPr>
          <p:cNvPr id="122" name="Google Shape;122;p25"/>
          <p:cNvSpPr/>
          <p:nvPr/>
        </p:nvSpPr>
        <p:spPr>
          <a:xfrm>
            <a:off x="7145645" y="4462475"/>
            <a:ext cx="1485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18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.1</a:t>
            </a:r>
            <a:r>
              <a:rPr lang="en-US" sz="2000"/>
              <a:t>2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.202</a:t>
            </a:r>
            <a:r>
              <a:rPr lang="en-US" sz="2000"/>
              <a:t>4</a:t>
            </a:r>
            <a:endParaRPr i="0" sz="20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/>
        </p:nvSpPr>
        <p:spPr>
          <a:xfrm>
            <a:off x="372292" y="1295525"/>
            <a:ext cx="8399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Functioning of automaton: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is initially in start state</a:t>
            </a:r>
            <a:r>
              <a:rPr i="1" lang="en-US" sz="1800">
                <a:solidFill>
                  <a:schemeClr val="dk1"/>
                </a:solidFill>
              </a:rPr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input word is read character-by-character (or command-by-command)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automaton transitions from state to state according to each character input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automaton ends up in an accept state, word (or command sequence) is part of language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not, it is not part of the language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Convention: if a </a:t>
            </a:r>
            <a:r>
              <a:rPr b="1" lang="en-US" sz="1800"/>
              <a:t>transition is not defined </a:t>
            </a:r>
            <a:r>
              <a:rPr lang="en-US" sz="1800"/>
              <a:t>for a state and character input, then the automaton goes to a </a:t>
            </a:r>
            <a:r>
              <a:rPr b="1" lang="en-US" sz="1800"/>
              <a:t>non-terminal reject state</a:t>
            </a:r>
            <a:endParaRPr b="1" sz="1800"/>
          </a:p>
        </p:txBody>
      </p:sp>
      <p:sp>
        <p:nvSpPr>
          <p:cNvPr id="190" name="Google Shape;190;p34"/>
          <p:cNvSpPr/>
          <p:nvPr/>
        </p:nvSpPr>
        <p:spPr>
          <a:xfrm>
            <a:off x="-1" y="236765"/>
            <a:ext cx="394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317862" y="236765"/>
            <a:ext cx="3309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 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/>
        </p:nvSpPr>
        <p:spPr>
          <a:xfrm>
            <a:off x="372292" y="689717"/>
            <a:ext cx="83994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Σ 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= 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δ: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aseline="-2500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198" name="Google Shape;19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9775" y="1627250"/>
            <a:ext cx="3014725" cy="254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99" name="Google Shape;19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926" y="920749"/>
            <a:ext cx="1733750" cy="1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/>
          <p:nvPr/>
        </p:nvSpPr>
        <p:spPr>
          <a:xfrm>
            <a:off x="6316075" y="2688700"/>
            <a:ext cx="2580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Examples: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aaa     		finished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aaaab     		finished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bbaaabaaa 	finished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/>
              <a:t>aa			not finished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/>
              <a:t>abba			not finished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/>
              <a:t>bbb			not finished</a:t>
            </a:r>
            <a:endParaRPr sz="1600"/>
          </a:p>
        </p:txBody>
      </p:sp>
      <p:sp>
        <p:nvSpPr>
          <p:cNvPr id="201" name="Google Shape;201;p35"/>
          <p:cNvSpPr/>
          <p:nvPr/>
        </p:nvSpPr>
        <p:spPr>
          <a:xfrm>
            <a:off x="0" y="236775"/>
            <a:ext cx="485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4608400" y="4504900"/>
            <a:ext cx="85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 (number of a’s in y) – (number of b’s in y) = 3 mod 4.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/>
          <p:nvPr/>
        </p:nvSpPr>
        <p:spPr>
          <a:xfrm>
            <a:off x="0" y="236775"/>
            <a:ext cx="485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/>
              <a:t>abb</a:t>
            </a:r>
            <a:endParaRPr sz="2400"/>
          </a:p>
        </p:txBody>
      </p:sp>
      <p:cxnSp>
        <p:nvCxnSpPr>
          <p:cNvPr id="213" name="Google Shape;213;p36"/>
          <p:cNvCxnSpPr/>
          <p:nvPr/>
        </p:nvCxnSpPr>
        <p:spPr>
          <a:xfrm rot="10800000">
            <a:off x="1385475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" name="Google Shape;214;p36"/>
          <p:cNvSpPr/>
          <p:nvPr/>
        </p:nvSpPr>
        <p:spPr>
          <a:xfrm>
            <a:off x="4237304" y="3566857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/>
          <p:nvPr/>
        </p:nvSpPr>
        <p:spPr>
          <a:xfrm>
            <a:off x="0" y="236775"/>
            <a:ext cx="485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rgbClr val="DD0000"/>
                </a:solidFill>
              </a:rPr>
              <a:t>a</a:t>
            </a:r>
            <a:r>
              <a:rPr lang="en-US" sz="2400"/>
              <a:t>bb</a:t>
            </a:r>
            <a:endParaRPr sz="2400"/>
          </a:p>
        </p:txBody>
      </p:sp>
      <p:cxnSp>
        <p:nvCxnSpPr>
          <p:cNvPr id="224" name="Google Shape;224;p37"/>
          <p:cNvCxnSpPr/>
          <p:nvPr/>
        </p:nvCxnSpPr>
        <p:spPr>
          <a:xfrm rot="10800000">
            <a:off x="1489375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" name="Google Shape;225;p37"/>
          <p:cNvSpPr/>
          <p:nvPr/>
        </p:nvSpPr>
        <p:spPr>
          <a:xfrm>
            <a:off x="5960479" y="3575532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0" y="236775"/>
            <a:ext cx="485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rgbClr val="DD0000"/>
                </a:solidFill>
              </a:rPr>
              <a:t>b</a:t>
            </a:r>
            <a:r>
              <a:rPr lang="en-US" sz="2400"/>
              <a:t>b</a:t>
            </a:r>
            <a:endParaRPr sz="2400"/>
          </a:p>
        </p:txBody>
      </p:sp>
      <p:cxnSp>
        <p:nvCxnSpPr>
          <p:cNvPr id="235" name="Google Shape;235;p38"/>
          <p:cNvCxnSpPr/>
          <p:nvPr/>
        </p:nvCxnSpPr>
        <p:spPr>
          <a:xfrm rot="10800000">
            <a:off x="1671200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" name="Google Shape;236;p38"/>
          <p:cNvSpPr/>
          <p:nvPr/>
        </p:nvSpPr>
        <p:spPr>
          <a:xfrm>
            <a:off x="4245979" y="3558207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/>
          <p:nvPr/>
        </p:nvSpPr>
        <p:spPr>
          <a:xfrm>
            <a:off x="0" y="236775"/>
            <a:ext cx="485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chemeClr val="dk1"/>
                </a:solidFill>
              </a:rPr>
              <a:t>ab</a:t>
            </a:r>
            <a:r>
              <a:rPr lang="en-US" sz="2400">
                <a:solidFill>
                  <a:srgbClr val="DD0000"/>
                </a:solidFill>
              </a:rPr>
              <a:t>b</a:t>
            </a:r>
            <a:endParaRPr sz="2400">
              <a:solidFill>
                <a:srgbClr val="DD0000"/>
              </a:solidFill>
            </a:endParaRPr>
          </a:p>
        </p:txBody>
      </p:sp>
      <p:cxnSp>
        <p:nvCxnSpPr>
          <p:cNvPr id="246" name="Google Shape;246;p39"/>
          <p:cNvCxnSpPr/>
          <p:nvPr/>
        </p:nvCxnSpPr>
        <p:spPr>
          <a:xfrm rot="10800000">
            <a:off x="1844375" y="13335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7" name="Google Shape;247;p39"/>
          <p:cNvSpPr/>
          <p:nvPr/>
        </p:nvSpPr>
        <p:spPr>
          <a:xfrm>
            <a:off x="4367204" y="1592582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718700" y="2251375"/>
            <a:ext cx="498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z3 is a terminal state: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Input is recognized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(abb is part of the language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recognized by the DFA)</a:t>
            </a:r>
            <a:endParaRPr i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54" name="Google Shape;2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/>
          <p:nvPr/>
        </p:nvSpPr>
        <p:spPr>
          <a:xfrm>
            <a:off x="0" y="236775"/>
            <a:ext cx="4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2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/>
              <a:t>aab</a:t>
            </a:r>
            <a:endParaRPr sz="2400"/>
          </a:p>
        </p:txBody>
      </p:sp>
      <p:cxnSp>
        <p:nvCxnSpPr>
          <p:cNvPr id="258" name="Google Shape;258;p40"/>
          <p:cNvCxnSpPr/>
          <p:nvPr/>
        </p:nvCxnSpPr>
        <p:spPr>
          <a:xfrm rot="10800000">
            <a:off x="1385475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9" name="Google Shape;259;p40"/>
          <p:cNvSpPr/>
          <p:nvPr/>
        </p:nvSpPr>
        <p:spPr>
          <a:xfrm>
            <a:off x="4237304" y="3566857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65" name="Google Shape;26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/>
          <p:nvPr/>
        </p:nvSpPr>
        <p:spPr>
          <a:xfrm>
            <a:off x="0" y="236775"/>
            <a:ext cx="4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2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rgbClr val="DD0000"/>
                </a:solidFill>
              </a:rPr>
              <a:t>a</a:t>
            </a:r>
            <a:r>
              <a:rPr lang="en-US" sz="2400"/>
              <a:t>ab</a:t>
            </a:r>
            <a:endParaRPr sz="2400"/>
          </a:p>
        </p:txBody>
      </p:sp>
      <p:cxnSp>
        <p:nvCxnSpPr>
          <p:cNvPr id="269" name="Google Shape;269;p41"/>
          <p:cNvCxnSpPr/>
          <p:nvPr/>
        </p:nvCxnSpPr>
        <p:spPr>
          <a:xfrm rot="10800000">
            <a:off x="1494575" y="134220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" name="Google Shape;270;p41"/>
          <p:cNvSpPr/>
          <p:nvPr/>
        </p:nvSpPr>
        <p:spPr>
          <a:xfrm>
            <a:off x="5969129" y="3566857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76" name="Google Shape;2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/>
          <p:nvPr/>
        </p:nvSpPr>
        <p:spPr>
          <a:xfrm>
            <a:off x="0" y="236775"/>
            <a:ext cx="4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2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rgbClr val="DD0000"/>
                </a:solidFill>
              </a:rPr>
              <a:t>a</a:t>
            </a:r>
            <a:r>
              <a:rPr lang="en-US" sz="2400"/>
              <a:t>b</a:t>
            </a:r>
            <a:endParaRPr sz="2400"/>
          </a:p>
        </p:txBody>
      </p:sp>
      <p:cxnSp>
        <p:nvCxnSpPr>
          <p:cNvPr id="280" name="Google Shape;280;p42"/>
          <p:cNvCxnSpPr/>
          <p:nvPr/>
        </p:nvCxnSpPr>
        <p:spPr>
          <a:xfrm rot="10800000">
            <a:off x="1676400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1" name="Google Shape;281;p42"/>
          <p:cNvSpPr/>
          <p:nvPr/>
        </p:nvSpPr>
        <p:spPr>
          <a:xfrm>
            <a:off x="6116354" y="1601257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Automaton</a:t>
            </a:r>
            <a:endParaRPr/>
          </a:p>
        </p:txBody>
      </p:sp>
      <p:pic>
        <p:nvPicPr>
          <p:cNvPr descr="Picture 1" id="287" name="Google Shape;2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4925" y="1012700"/>
            <a:ext cx="4173384" cy="35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/>
          <p:nvPr/>
        </p:nvSpPr>
        <p:spPr>
          <a:xfrm>
            <a:off x="0" y="236775"/>
            <a:ext cx="499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317844" y="236775"/>
            <a:ext cx="4983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automaton: example 2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580175" y="917450"/>
            <a:ext cx="49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Input:   </a:t>
            </a:r>
            <a:r>
              <a:rPr lang="en-US" sz="2400">
                <a:solidFill>
                  <a:schemeClr val="dk1"/>
                </a:solidFill>
              </a:rPr>
              <a:t>aa</a:t>
            </a:r>
            <a:r>
              <a:rPr lang="en-US" sz="2400">
                <a:solidFill>
                  <a:srgbClr val="DD0000"/>
                </a:solidFill>
              </a:rPr>
              <a:t>b</a:t>
            </a:r>
            <a:endParaRPr sz="2400">
              <a:solidFill>
                <a:srgbClr val="DD0000"/>
              </a:solidFill>
            </a:endParaRPr>
          </a:p>
        </p:txBody>
      </p:sp>
      <p:cxnSp>
        <p:nvCxnSpPr>
          <p:cNvPr id="291" name="Google Shape;291;p43"/>
          <p:cNvCxnSpPr/>
          <p:nvPr/>
        </p:nvCxnSpPr>
        <p:spPr>
          <a:xfrm rot="10800000">
            <a:off x="1832275" y="1350850"/>
            <a:ext cx="0" cy="1818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2" name="Google Shape;292;p43"/>
          <p:cNvSpPr/>
          <p:nvPr/>
        </p:nvSpPr>
        <p:spPr>
          <a:xfrm>
            <a:off x="5960479" y="3566882"/>
            <a:ext cx="755100" cy="767100"/>
          </a:xfrm>
          <a:prstGeom prst="ellipse">
            <a:avLst/>
          </a:prstGeom>
          <a:solidFill>
            <a:srgbClr val="DD0000">
              <a:alpha val="3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 txBox="1"/>
          <p:nvPr/>
        </p:nvSpPr>
        <p:spPr>
          <a:xfrm>
            <a:off x="389650" y="2043575"/>
            <a:ext cx="498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z1 is not a terminal state: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Input is not recognized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(aab is not part of the language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recognized by the DFA)</a:t>
            </a:r>
            <a:endParaRPr i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0" y="236790"/>
            <a:ext cx="2796000" cy="431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7674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272160" y="236790"/>
            <a:ext cx="795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Course Outline</a:t>
            </a:r>
            <a:endParaRPr i="0" sz="2400" u="none" cap="none" strike="noStrike"/>
          </a:p>
        </p:txBody>
      </p:sp>
      <p:sp>
        <p:nvSpPr>
          <p:cNvPr id="130" name="Google Shape;130;p26"/>
          <p:cNvSpPr/>
          <p:nvPr/>
        </p:nvSpPr>
        <p:spPr>
          <a:xfrm>
            <a:off x="372245" y="1229400"/>
            <a:ext cx="39477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1: Introduction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2: Information Coding 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3: Data Structures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4: Programming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5: Algorithms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9E9E9E"/>
                </a:solidFill>
              </a:rPr>
              <a:t>Session 6: Recursion</a:t>
            </a:r>
            <a:endParaRPr i="0" sz="1600" u="none" cap="none" strike="noStrike">
              <a:solidFill>
                <a:srgbClr val="9E9E9E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9E9E9E"/>
                </a:solidFill>
              </a:rPr>
              <a:t>Session 7: Sorting Algorithms</a:t>
            </a:r>
            <a:endParaRPr i="0" sz="1600" u="none" cap="none" strike="noStrike">
              <a:solidFill>
                <a:srgbClr val="9E9E9E"/>
              </a:solidFill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4319950" y="1229400"/>
            <a:ext cx="48240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8: Time Comp</a:t>
            </a:r>
            <a:r>
              <a:rPr lang="en-US" sz="1600">
                <a:solidFill>
                  <a:schemeClr val="dk2"/>
                </a:solidFill>
              </a:rPr>
              <a:t>lexity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</a:rPr>
              <a:t>Session 9: </a:t>
            </a:r>
            <a:r>
              <a:rPr lang="en-US" sz="1600">
                <a:solidFill>
                  <a:schemeClr val="dk1"/>
                </a:solidFill>
              </a:rPr>
              <a:t>Formal Languages and Automata</a:t>
            </a:r>
            <a:endParaRPr sz="1600">
              <a:solidFill>
                <a:schemeClr val="dk1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10: Turing Machines and Complexity Classes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9E9E9E"/>
              </a:buClr>
              <a:buSzPts val="1600"/>
              <a:buChar char="•"/>
            </a:pPr>
            <a:r>
              <a:rPr lang="en-US" sz="1600">
                <a:solidFill>
                  <a:srgbClr val="9E9E9E"/>
                </a:solidFill>
              </a:rPr>
              <a:t>Session 11: Databases</a:t>
            </a:r>
            <a:endParaRPr sz="1600">
              <a:solidFill>
                <a:srgbClr val="9E9E9E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DD000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DD0000"/>
                </a:solidFill>
              </a:rPr>
              <a:t>Session 1</a:t>
            </a:r>
            <a:r>
              <a:rPr lang="en-US" sz="1600">
                <a:solidFill>
                  <a:srgbClr val="DD0000"/>
                </a:solidFill>
              </a:rPr>
              <a:t>2</a:t>
            </a:r>
            <a:r>
              <a:rPr i="0" lang="en-US" sz="1600" u="none" cap="none" strike="noStrike">
                <a:solidFill>
                  <a:srgbClr val="DD0000"/>
                </a:solidFill>
              </a:rPr>
              <a:t>: Parallel Programming</a:t>
            </a:r>
            <a:endParaRPr i="0" sz="1600" u="none" cap="none" strike="noStrike">
              <a:solidFill>
                <a:srgbClr val="DD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D0000"/>
                </a:solidFill>
              </a:rPr>
              <a:t> </a:t>
            </a:r>
            <a:r>
              <a:rPr b="1" lang="en-US" sz="1600">
                <a:solidFill>
                  <a:srgbClr val="DD0000"/>
                </a:solidFill>
              </a:rPr>
              <a:t>On Friday 17.01, 10:00-13:15, room D406</a:t>
            </a:r>
            <a:r>
              <a:rPr b="1" i="0" lang="en-US" sz="1600" u="none" cap="none" strike="noStrike">
                <a:solidFill>
                  <a:srgbClr val="DD0000"/>
                </a:solidFill>
              </a:rPr>
              <a:t> </a:t>
            </a:r>
            <a:endParaRPr b="1" sz="1600">
              <a:solidFill>
                <a:srgbClr val="DD0000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13: Social Science Applications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14: Exam Review</a:t>
            </a:r>
            <a:endParaRPr i="0" sz="1600" u="none" cap="none" strike="noStrike">
              <a:solidFill>
                <a:srgbClr val="A7A7A7"/>
              </a:solidFill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208600" y="4114800"/>
            <a:ext cx="427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Reminder: Slide </a:t>
            </a:r>
            <a:r>
              <a:rPr lang="en-US" sz="1800"/>
              <a:t>comments and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support after pen-and-paper exercises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/>
        </p:nvSpPr>
        <p:spPr>
          <a:xfrm>
            <a:off x="317862" y="1124880"/>
            <a:ext cx="83994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So far we have considered deterministic state changes:</a:t>
            </a:r>
            <a:endParaRPr sz="1800"/>
          </a:p>
          <a:p>
            <a:pPr indent="-368300" lvl="1" marL="8001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input character (or command) has maximally one state change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/>
              <a:t>A n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ondeterministic automaton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can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“select” among transitions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accepts any word that has at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least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br>
              <a:rPr lang="en-US" sz="1800"/>
            </a:br>
            <a:r>
              <a:rPr i="0" lang="en-US" sz="1800" u="none" cap="none" strike="noStrike">
                <a:solidFill>
                  <a:srgbClr val="000000"/>
                </a:solidFill>
              </a:rPr>
              <a:t>one path from the start state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to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an accept state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i="1" sz="18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Picture 3" id="299" name="Google Shape;2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5516" y="2015949"/>
            <a:ext cx="2794584" cy="2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/>
          <p:nvPr/>
        </p:nvSpPr>
        <p:spPr>
          <a:xfrm>
            <a:off x="0" y="236775"/>
            <a:ext cx="5626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317842" y="236775"/>
            <a:ext cx="5626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lang="en-US" sz="2376">
                <a:solidFill>
                  <a:schemeClr val="dk1"/>
                </a:solidFill>
              </a:rPr>
              <a:t>Nondeterministic f</a:t>
            </a:r>
            <a:r>
              <a:rPr i="0" lang="en-US" sz="2376" u="none" cap="none" strike="noStrike">
                <a:solidFill>
                  <a:schemeClr val="dk1"/>
                </a:solidFill>
              </a:rPr>
              <a:t>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</a:t>
            </a:r>
            <a:r>
              <a:rPr lang="en-US" sz="2376">
                <a:solidFill>
                  <a:schemeClr val="dk1"/>
                </a:solidFill>
              </a:rPr>
              <a:t>a</a:t>
            </a:r>
            <a:r>
              <a:rPr i="0" lang="en-US" sz="2376" u="none" cap="none" strike="noStrike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/>
          <p:nvPr/>
        </p:nvSpPr>
        <p:spPr>
          <a:xfrm>
            <a:off x="0" y="236775"/>
            <a:ext cx="5786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7" name="Google Shape;307;p45"/>
          <p:cNvSpPr/>
          <p:nvPr/>
        </p:nvSpPr>
        <p:spPr>
          <a:xfrm flipH="1" rot="10800000">
            <a:off x="266250" y="887089"/>
            <a:ext cx="8303094" cy="2980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041" y="0"/>
                </a:lnTo>
                <a:cubicBezTo>
                  <a:pt x="2135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72292" y="928442"/>
            <a:ext cx="809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Definition: non-deterministic finite state automaton (</a:t>
            </a:r>
            <a:r>
              <a:rPr b="1" lang="en-US" sz="1800">
                <a:solidFill>
                  <a:srgbClr val="0070C0"/>
                </a:solidFill>
              </a:rPr>
              <a:t>N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FA)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non-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deterministic finite state automaton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defined by a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5-tuple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Q, Σ, δ, q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consisting of </a:t>
            </a:r>
            <a:r>
              <a:rPr lang="en-US" sz="1800"/>
              <a:t>: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 finite set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states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en-US" sz="1800"/>
              <a:t>,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 finite set of input symbols called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alphabet</a:t>
            </a:r>
            <a:r>
              <a:rPr lang="en-US" sz="1800"/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 ∩ Σ = ∅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δ: Q × Σ →</a:t>
            </a:r>
            <a:r>
              <a:rPr i="1" lang="en-US" sz="2000">
                <a:solidFill>
                  <a:srgbClr val="DD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P(Q)</a:t>
            </a:r>
            <a:r>
              <a:rPr i="0" lang="en-US" sz="1800" u="none" cap="none" strike="noStrike">
                <a:solidFill>
                  <a:srgbClr val="DD0000"/>
                </a:solidFill>
              </a:rPr>
              <a:t>,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transition function </a:t>
            </a:r>
            <a:r>
              <a:rPr i="0" lang="en-US" sz="1800" u="none" cap="none" strike="noStrike">
                <a:solidFill>
                  <a:srgbClr val="DD0000"/>
                </a:solidFill>
              </a:rPr>
              <a:t>where </a:t>
            </a:r>
            <a:r>
              <a:rPr i="1" lang="en-US" sz="2000" u="none" cap="none" strike="noStrike">
                <a:solidFill>
                  <a:srgbClr val="DD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P(Q)</a:t>
            </a:r>
            <a:r>
              <a:rPr i="0" lang="en-US" sz="1800" u="none" cap="none" strike="noStrike">
                <a:solidFill>
                  <a:srgbClr val="DD0000"/>
                </a:solidFill>
              </a:rPr>
              <a:t> is a set of states</a:t>
            </a:r>
            <a:endParaRPr i="0" sz="1800" u="none" cap="none" strike="noStrike">
              <a:solidFill>
                <a:srgbClr val="DD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∈ 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an initial or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start state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⊆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 set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accept states</a:t>
            </a:r>
            <a:endParaRPr b="1" sz="1800"/>
          </a:p>
        </p:txBody>
      </p:sp>
      <p:sp>
        <p:nvSpPr>
          <p:cNvPr id="309" name="Google Shape;309;p45"/>
          <p:cNvSpPr txBox="1"/>
          <p:nvPr/>
        </p:nvSpPr>
        <p:spPr>
          <a:xfrm>
            <a:off x="372300" y="3943925"/>
            <a:ext cx="856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Theorem (Rabin, Scott)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any NFA can be simulated by a DFA (with many more states)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 other words, NFAs and DFAs are equivalent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45"/>
          <p:cNvSpPr txBox="1"/>
          <p:nvPr/>
        </p:nvSpPr>
        <p:spPr>
          <a:xfrm>
            <a:off x="317842" y="236775"/>
            <a:ext cx="5626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lang="en-US" sz="2376">
                <a:solidFill>
                  <a:schemeClr val="dk1"/>
                </a:solidFill>
              </a:rPr>
              <a:t>Nondeterministic f</a:t>
            </a:r>
            <a:r>
              <a:rPr i="0" lang="en-US" sz="2376" u="none" cap="none" strike="noStrike">
                <a:solidFill>
                  <a:schemeClr val="dk1"/>
                </a:solidFill>
              </a:rPr>
              <a:t>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</a:t>
            </a:r>
            <a:r>
              <a:rPr lang="en-US" sz="2376">
                <a:solidFill>
                  <a:schemeClr val="dk1"/>
                </a:solidFill>
              </a:rPr>
              <a:t>on</a:t>
            </a:r>
            <a:r>
              <a:rPr i="0" lang="en-US" sz="2376" u="none" cap="none" strike="noStrike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6701900" y="928450"/>
            <a:ext cx="1680000" cy="8772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6643100" y="997600"/>
            <a:ext cx="179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 NFA, </a:t>
            </a:r>
            <a:br>
              <a:rPr lang="en-US" sz="1800"/>
            </a:b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en-US" sz="1800"/>
              <a:t> can contain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3" name="Google Shape;313;p45"/>
          <p:cNvCxnSpPr/>
          <p:nvPr/>
        </p:nvCxnSpPr>
        <p:spPr>
          <a:xfrm flipH="1">
            <a:off x="5589725" y="1797600"/>
            <a:ext cx="1430100" cy="48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/>
          <p:nvPr/>
        </p:nvSpPr>
        <p:spPr>
          <a:xfrm>
            <a:off x="-3" y="236775"/>
            <a:ext cx="4680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372292" y="772117"/>
            <a:ext cx="8399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Questions of Theoretical Computer Science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Finite-state Automata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Formal Languages and Grammars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The Chomsky Hierarchy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Push-down Automata</a:t>
            </a:r>
            <a:endParaRPr sz="2000">
              <a:solidFill>
                <a:srgbClr val="888888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320" name="Google Shape;320;p46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Formal Languages and Grammars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/>
        </p:nvSpPr>
        <p:spPr>
          <a:xfrm>
            <a:off x="250875" y="3670500"/>
            <a:ext cx="8619600" cy="1040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-3" y="236765"/>
            <a:ext cx="2031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7" name="Google Shape;327;p47"/>
          <p:cNvSpPr txBox="1"/>
          <p:nvPr/>
        </p:nvSpPr>
        <p:spPr>
          <a:xfrm>
            <a:off x="317862" y="950347"/>
            <a:ext cx="8399400" cy="27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Initial motivation: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How do we ensure that command (or input) is a syntactically correct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part of a given language?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Gave rise to the field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automata theory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in theoretical computer science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informally: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an automaton is a state space representation of a program, i.e., the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description of program flow through incremental transitions between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some (elementary) program states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Grammars help us to answer the question: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What can be computed with a finite-state automaton?	</a:t>
            </a:r>
            <a:endParaRPr sz="1800"/>
          </a:p>
        </p:txBody>
      </p:sp>
      <p:sp>
        <p:nvSpPr>
          <p:cNvPr id="328" name="Google Shape;328;p4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Grammar</a:t>
            </a:r>
            <a:endParaRPr/>
          </a:p>
        </p:txBody>
      </p:sp>
      <p:sp>
        <p:nvSpPr>
          <p:cNvPr id="329" name="Google Shape;329;p47"/>
          <p:cNvSpPr txBox="1"/>
          <p:nvPr/>
        </p:nvSpPr>
        <p:spPr>
          <a:xfrm>
            <a:off x="404100" y="3800700"/>
            <a:ext cx="846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</a:t>
            </a:r>
            <a:r>
              <a:rPr b="1" lang="en-US" sz="1800">
                <a:solidFill>
                  <a:schemeClr val="dk1"/>
                </a:solidFill>
              </a:rPr>
              <a:t>grammar</a:t>
            </a:r>
            <a:r>
              <a:rPr lang="en-US" sz="1800">
                <a:solidFill>
                  <a:schemeClr val="dk1"/>
                </a:solidFill>
              </a:rPr>
              <a:t> is a formal set of rules from which you can derive all inputs that make the automaton stop and no input for which the automaton does not stop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/>
        </p:nvSpPr>
        <p:spPr>
          <a:xfrm>
            <a:off x="317850" y="772125"/>
            <a:ext cx="8453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Kleene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star operator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*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operation on a given set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V</a:t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amounts to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concatenation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of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V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on itself, i.e., any finite combination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of the elements of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V</a:t>
            </a:r>
            <a:endParaRPr i="1"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{+, 1, 2}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then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V* = {+, 1, 2, +1, +2, 2+, 12,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1+2,+12,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++++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etc.}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V*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without the empty word ε</a:t>
            </a:r>
            <a:br>
              <a:rPr lang="en-US" sz="1800"/>
            </a:b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Formal Language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set of strings of symbols formed from its alphabet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formally: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⊆ Σ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abstract definition</a:t>
            </a:r>
            <a:r>
              <a:rPr lang="en-US" sz="1800"/>
              <a:t>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in practice, a well-formed (programming) language further requires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definition of an appropriate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grammar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that limits which words are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syntactically permitted</a:t>
            </a:r>
            <a:endParaRPr sz="1800"/>
          </a:p>
        </p:txBody>
      </p:sp>
      <p:sp>
        <p:nvSpPr>
          <p:cNvPr id="335" name="Google Shape;335;p48"/>
          <p:cNvSpPr/>
          <p:nvPr/>
        </p:nvSpPr>
        <p:spPr>
          <a:xfrm>
            <a:off x="4" y="236775"/>
            <a:ext cx="5733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Nomenclature about formal languages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/>
          <p:nvPr/>
        </p:nvSpPr>
        <p:spPr>
          <a:xfrm>
            <a:off x="-3" y="236765"/>
            <a:ext cx="2031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Grammar</a:t>
            </a:r>
            <a:endParaRPr/>
          </a:p>
        </p:txBody>
      </p:sp>
      <p:sp>
        <p:nvSpPr>
          <p:cNvPr id="343" name="Google Shape;343;p49"/>
          <p:cNvSpPr/>
          <p:nvPr/>
        </p:nvSpPr>
        <p:spPr>
          <a:xfrm flipH="1" rot="10800000">
            <a:off x="244475" y="1149745"/>
            <a:ext cx="8559972" cy="36919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985" y="0"/>
                </a:lnTo>
                <a:cubicBezTo>
                  <a:pt x="21325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524850" y="1185675"/>
            <a:ext cx="80163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C7EB"/>
              </a:buClr>
              <a:buSzPts val="18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Definition: Grammar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Grammar is a 4-tuple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= (N, Σ, P, S)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that satisfies the following conditions:</a:t>
            </a:r>
            <a:endParaRPr sz="1800"/>
          </a:p>
          <a:p>
            <a:pPr indent="-3429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a finite set of all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variables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(or nonterminal symbols) — symbols which take part in the generation of the sentence but are not the component of the sentence (denoted by capital letters)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a finite set</a:t>
            </a:r>
            <a:r>
              <a:rPr lang="en-US" sz="1800"/>
              <a:t>: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alphabet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of terminal symbols such that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∩ Σ = ∅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.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Symbols which are the components of the sentences generated using a grammar.  (denoted by small letters)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the finite set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production rules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⊆ (N ∪ Σ)</a:t>
            </a:r>
            <a:r>
              <a:rPr baseline="30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× (N ∪ Σ)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that map one string of symbols to another (denoted by “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“)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 ∈ N</a:t>
            </a:r>
            <a:r>
              <a:rPr i="1"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start variable</a:t>
            </a:r>
            <a:endParaRPr sz="1800"/>
          </a:p>
        </p:txBody>
      </p:sp>
      <p:sp>
        <p:nvSpPr>
          <p:cNvPr id="345" name="Google Shape;345;p49"/>
          <p:cNvSpPr txBox="1"/>
          <p:nvPr/>
        </p:nvSpPr>
        <p:spPr>
          <a:xfrm>
            <a:off x="583700" y="734775"/>
            <a:ext cx="75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73239"/>
                </a:solidFill>
              </a:rPr>
              <a:t>A finite set of formal rules for generating syntactically correct sentences.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/>
        </p:nvSpPr>
        <p:spPr>
          <a:xfrm>
            <a:off x="372300" y="751850"/>
            <a:ext cx="87717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Grammar that </a:t>
            </a:r>
            <a:r>
              <a:rPr lang="en-US" sz="1800"/>
              <a:t>generates proper bracketed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arithmetic expressions: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{Expr, Term, Fact}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{(, ), a, +, *}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Expr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{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  →  Term 			(1)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  →  Expr + Term 	(2)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 →  Fact 			(3)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 →  Term * Fact 	(4)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   →  a 				(5)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   →  (Expr)			(6)  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grammar produces correct arithmetic expressions with parentheses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example: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(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2" y="236775"/>
            <a:ext cx="3201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Grammar: exam</a:t>
            </a:r>
            <a:r>
              <a:rPr lang="en-US" sz="2400"/>
              <a:t>ple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/>
          <p:nvPr/>
        </p:nvSpPr>
        <p:spPr>
          <a:xfrm>
            <a:off x="5635525" y="1087075"/>
            <a:ext cx="3273600" cy="31401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-1" y="236775"/>
            <a:ext cx="443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Grammar: </a:t>
            </a:r>
            <a:r>
              <a:rPr lang="en-US" sz="2400"/>
              <a:t>derivation example</a:t>
            </a:r>
            <a:endParaRPr/>
          </a:p>
        </p:txBody>
      </p:sp>
      <p:sp>
        <p:nvSpPr>
          <p:cNvPr id="360" name="Google Shape;360;p51"/>
          <p:cNvSpPr txBox="1"/>
          <p:nvPr/>
        </p:nvSpPr>
        <p:spPr>
          <a:xfrm>
            <a:off x="5635525" y="1087075"/>
            <a:ext cx="3365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002060"/>
                </a:solidFill>
              </a:rPr>
              <a:t>Derivation</a:t>
            </a:r>
            <a:r>
              <a:rPr lang="en-US" sz="1800">
                <a:solidFill>
                  <a:srgbClr val="002060"/>
                </a:solidFill>
              </a:rPr>
              <a:t> of 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(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i="0" sz="18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Expr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		Expr + Term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Term + Term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(4)(3)	Term * Fact + Fact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(3)(6)(5)	Fact * (Expr)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(5)(2)	a * (Expr + Term)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a * (Term + Fact)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		a * (Fact + a)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		a * (a+a)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372300" y="751850"/>
            <a:ext cx="87717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Grammar that generates proper bracketed arithmetic expressions:</a:t>
            </a:r>
            <a:endParaRPr sz="18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= {Expr, Term, Fact}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{(, ), a, +, *}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= Expr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{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  →  Term 			(1)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  →  Expr + Term 	(2)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 →  Fact 			(3)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 →  Term * Fact 	(4)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   →  a 				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   →  (Expr)			(6)  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grammar produces correct arithmetic expressions with parentheses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for example: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(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/>
          <p:nvPr/>
        </p:nvSpPr>
        <p:spPr>
          <a:xfrm>
            <a:off x="0" y="236775"/>
            <a:ext cx="3818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Derivation tree example</a:t>
            </a:r>
            <a:endParaRPr/>
          </a:p>
        </p:txBody>
      </p:sp>
      <p:sp>
        <p:nvSpPr>
          <p:cNvPr id="368" name="Google Shape;368;p52"/>
          <p:cNvSpPr txBox="1"/>
          <p:nvPr/>
        </p:nvSpPr>
        <p:spPr>
          <a:xfrm>
            <a:off x="4655403" y="300075"/>
            <a:ext cx="21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002060"/>
                </a:solidFill>
              </a:rPr>
              <a:t>Derivation tree:</a:t>
            </a:r>
            <a:endParaRPr/>
          </a:p>
        </p:txBody>
      </p:sp>
      <p:sp>
        <p:nvSpPr>
          <p:cNvPr id="369" name="Google Shape;369;p52"/>
          <p:cNvSpPr txBox="1"/>
          <p:nvPr/>
        </p:nvSpPr>
        <p:spPr>
          <a:xfrm>
            <a:off x="518275" y="832825"/>
            <a:ext cx="33525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0" lang="en-US" sz="1800" u="none" cap="none" strike="noStrike">
                <a:solidFill>
                  <a:srgbClr val="002060"/>
                </a:solidFill>
              </a:rPr>
              <a:t>Derivation</a:t>
            </a:r>
            <a:r>
              <a:rPr lang="en-US" sz="1800">
                <a:solidFill>
                  <a:srgbClr val="002060"/>
                </a:solidFill>
              </a:rPr>
              <a:t> of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(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t/>
            </a:r>
            <a:endParaRPr i="1" sz="1800">
              <a:solidFill>
                <a:srgbClr val="00206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Expr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		Expr + Term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Term + Term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(4)(3)	Term * Fact + Fact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(3)(6)(5)	Fact * (Expr)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(5)(2)	a * (Expr + Term)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		a * (Term + Fact)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		a * (Fact + a)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Calibri"/>
              <a:buNone/>
            </a:pPr>
            <a:r>
              <a:rPr i="1" lang="en-US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(5)		a * (a+a) + a</a:t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70" name="Google Shape;370;p52"/>
          <p:cNvCxnSpPr/>
          <p:nvPr/>
        </p:nvCxnSpPr>
        <p:spPr>
          <a:xfrm>
            <a:off x="6035585" y="3451315"/>
            <a:ext cx="1500" cy="179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1" name="Google Shape;371;p52"/>
          <p:cNvCxnSpPr/>
          <p:nvPr/>
        </p:nvCxnSpPr>
        <p:spPr>
          <a:xfrm>
            <a:off x="6035585" y="3944865"/>
            <a:ext cx="1500" cy="179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2" name="Google Shape;372;p52"/>
          <p:cNvCxnSpPr/>
          <p:nvPr/>
        </p:nvCxnSpPr>
        <p:spPr>
          <a:xfrm>
            <a:off x="6035585" y="4343115"/>
            <a:ext cx="1500" cy="179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3" name="Google Shape;373;p52"/>
          <p:cNvCxnSpPr/>
          <p:nvPr/>
        </p:nvCxnSpPr>
        <p:spPr>
          <a:xfrm>
            <a:off x="7594960" y="3451315"/>
            <a:ext cx="1500" cy="179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74" name="Google Shape;374;p52"/>
          <p:cNvCxnSpPr/>
          <p:nvPr/>
        </p:nvCxnSpPr>
        <p:spPr>
          <a:xfrm>
            <a:off x="7594960" y="3877215"/>
            <a:ext cx="1500" cy="179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grpSp>
        <p:nvGrpSpPr>
          <p:cNvPr id="375" name="Google Shape;375;p52"/>
          <p:cNvGrpSpPr/>
          <p:nvPr/>
        </p:nvGrpSpPr>
        <p:grpSpPr>
          <a:xfrm>
            <a:off x="4825976" y="696132"/>
            <a:ext cx="3305566" cy="4111973"/>
            <a:chOff x="-1" y="-203200"/>
            <a:chExt cx="3305566" cy="5482631"/>
          </a:xfrm>
        </p:grpSpPr>
        <p:sp>
          <p:nvSpPr>
            <p:cNvPr id="376" name="Google Shape;376;p52"/>
            <p:cNvSpPr txBox="1"/>
            <p:nvPr/>
          </p:nvSpPr>
          <p:spPr>
            <a:xfrm>
              <a:off x="1686669" y="-203200"/>
              <a:ext cx="524100" cy="49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Expr</a:t>
              </a:r>
              <a:endParaRPr/>
            </a:p>
          </p:txBody>
        </p:sp>
        <p:sp>
          <p:nvSpPr>
            <p:cNvPr id="377" name="Google Shape;377;p52"/>
            <p:cNvSpPr txBox="1"/>
            <p:nvPr/>
          </p:nvSpPr>
          <p:spPr>
            <a:xfrm>
              <a:off x="761969" y="518361"/>
              <a:ext cx="524100" cy="49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Expr</a:t>
              </a:r>
              <a:endParaRPr/>
            </a:p>
          </p:txBody>
        </p:sp>
        <p:sp>
          <p:nvSpPr>
            <p:cNvPr id="378" name="Google Shape;378;p52"/>
            <p:cNvSpPr txBox="1"/>
            <p:nvPr/>
          </p:nvSpPr>
          <p:spPr>
            <a:xfrm>
              <a:off x="2721465" y="518361"/>
              <a:ext cx="5841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Term</a:t>
              </a:r>
              <a:endParaRPr/>
            </a:p>
          </p:txBody>
        </p:sp>
        <p:sp>
          <p:nvSpPr>
            <p:cNvPr id="379" name="Google Shape;379;p52"/>
            <p:cNvSpPr txBox="1"/>
            <p:nvPr/>
          </p:nvSpPr>
          <p:spPr>
            <a:xfrm>
              <a:off x="2764215" y="1123525"/>
              <a:ext cx="4986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Fact</a:t>
              </a:r>
              <a:endParaRPr/>
            </a:p>
          </p:txBody>
        </p:sp>
        <p:sp>
          <p:nvSpPr>
            <p:cNvPr id="380" name="Google Shape;380;p52"/>
            <p:cNvSpPr txBox="1"/>
            <p:nvPr/>
          </p:nvSpPr>
          <p:spPr>
            <a:xfrm>
              <a:off x="727120" y="1131848"/>
              <a:ext cx="5841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Term</a:t>
              </a:r>
              <a:endParaRPr/>
            </a:p>
          </p:txBody>
        </p:sp>
        <p:sp>
          <p:nvSpPr>
            <p:cNvPr id="381" name="Google Shape;381;p52"/>
            <p:cNvSpPr txBox="1"/>
            <p:nvPr/>
          </p:nvSpPr>
          <p:spPr>
            <a:xfrm>
              <a:off x="2900283" y="1762492"/>
              <a:ext cx="2262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382" name="Google Shape;382;p52"/>
            <p:cNvSpPr txBox="1"/>
            <p:nvPr/>
          </p:nvSpPr>
          <p:spPr>
            <a:xfrm>
              <a:off x="1833373" y="621507"/>
              <a:ext cx="2307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383" name="Google Shape;383;p52"/>
            <p:cNvSpPr txBox="1"/>
            <p:nvPr/>
          </p:nvSpPr>
          <p:spPr>
            <a:xfrm>
              <a:off x="-1" y="1777332"/>
              <a:ext cx="5841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Term</a:t>
              </a:r>
              <a:endParaRPr/>
            </a:p>
          </p:txBody>
        </p:sp>
        <p:sp>
          <p:nvSpPr>
            <p:cNvPr id="384" name="Google Shape;384;p52"/>
            <p:cNvSpPr txBox="1"/>
            <p:nvPr/>
          </p:nvSpPr>
          <p:spPr>
            <a:xfrm>
              <a:off x="897522" y="1810622"/>
              <a:ext cx="2307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  <p:sp>
          <p:nvSpPr>
            <p:cNvPr id="385" name="Google Shape;385;p52"/>
            <p:cNvSpPr txBox="1"/>
            <p:nvPr/>
          </p:nvSpPr>
          <p:spPr>
            <a:xfrm>
              <a:off x="1647799" y="2320364"/>
              <a:ext cx="5274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Expr</a:t>
              </a:r>
              <a:endParaRPr/>
            </a:p>
          </p:txBody>
        </p:sp>
        <p:sp>
          <p:nvSpPr>
            <p:cNvPr id="386" name="Google Shape;386;p52"/>
            <p:cNvSpPr txBox="1"/>
            <p:nvPr/>
          </p:nvSpPr>
          <p:spPr>
            <a:xfrm>
              <a:off x="1134512" y="2414980"/>
              <a:ext cx="1863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endParaRPr/>
            </a:p>
          </p:txBody>
        </p:sp>
        <p:sp>
          <p:nvSpPr>
            <p:cNvPr id="387" name="Google Shape;387;p52"/>
            <p:cNvSpPr txBox="1"/>
            <p:nvPr/>
          </p:nvSpPr>
          <p:spPr>
            <a:xfrm>
              <a:off x="2510924" y="2451741"/>
              <a:ext cx="1863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/>
            </a:p>
          </p:txBody>
        </p:sp>
        <p:sp>
          <p:nvSpPr>
            <p:cNvPr id="388" name="Google Shape;388;p52"/>
            <p:cNvSpPr txBox="1"/>
            <p:nvPr/>
          </p:nvSpPr>
          <p:spPr>
            <a:xfrm>
              <a:off x="42748" y="2462621"/>
              <a:ext cx="4986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Fact</a:t>
              </a:r>
              <a:endParaRPr/>
            </a:p>
          </p:txBody>
        </p:sp>
        <p:sp>
          <p:nvSpPr>
            <p:cNvPr id="389" name="Google Shape;389;p52"/>
            <p:cNvSpPr txBox="1"/>
            <p:nvPr/>
          </p:nvSpPr>
          <p:spPr>
            <a:xfrm>
              <a:off x="176581" y="3052575"/>
              <a:ext cx="2262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390" name="Google Shape;390;p52"/>
            <p:cNvSpPr txBox="1"/>
            <p:nvPr/>
          </p:nvSpPr>
          <p:spPr>
            <a:xfrm>
              <a:off x="2509681" y="3638423"/>
              <a:ext cx="4986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Fact</a:t>
              </a:r>
              <a:endParaRPr/>
            </a:p>
          </p:txBody>
        </p:sp>
        <p:sp>
          <p:nvSpPr>
            <p:cNvPr id="391" name="Google Shape;391;p52"/>
            <p:cNvSpPr txBox="1"/>
            <p:nvPr/>
          </p:nvSpPr>
          <p:spPr>
            <a:xfrm>
              <a:off x="938280" y="3023108"/>
              <a:ext cx="5274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Expr</a:t>
              </a:r>
              <a:endParaRPr/>
            </a:p>
          </p:txBody>
        </p:sp>
        <p:sp>
          <p:nvSpPr>
            <p:cNvPr id="392" name="Google Shape;392;p52"/>
            <p:cNvSpPr txBox="1"/>
            <p:nvPr/>
          </p:nvSpPr>
          <p:spPr>
            <a:xfrm>
              <a:off x="1796090" y="3052549"/>
              <a:ext cx="2307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393" name="Google Shape;393;p52"/>
            <p:cNvSpPr txBox="1"/>
            <p:nvPr/>
          </p:nvSpPr>
          <p:spPr>
            <a:xfrm>
              <a:off x="2466241" y="3052575"/>
              <a:ext cx="5841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Term</a:t>
              </a:r>
              <a:endParaRPr/>
            </a:p>
          </p:txBody>
        </p:sp>
        <p:sp>
          <p:nvSpPr>
            <p:cNvPr id="394" name="Google Shape;394;p52"/>
            <p:cNvSpPr txBox="1"/>
            <p:nvPr/>
          </p:nvSpPr>
          <p:spPr>
            <a:xfrm>
              <a:off x="925326" y="3656941"/>
              <a:ext cx="5841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Term</a:t>
              </a:r>
              <a:endParaRPr/>
            </a:p>
          </p:txBody>
        </p:sp>
        <p:sp>
          <p:nvSpPr>
            <p:cNvPr id="395" name="Google Shape;395;p52"/>
            <p:cNvSpPr txBox="1"/>
            <p:nvPr/>
          </p:nvSpPr>
          <p:spPr>
            <a:xfrm>
              <a:off x="988635" y="4222834"/>
              <a:ext cx="4986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Fact</a:t>
              </a:r>
              <a:endParaRPr/>
            </a:p>
          </p:txBody>
        </p:sp>
        <p:sp>
          <p:nvSpPr>
            <p:cNvPr id="396" name="Google Shape;396;p52"/>
            <p:cNvSpPr txBox="1"/>
            <p:nvPr/>
          </p:nvSpPr>
          <p:spPr>
            <a:xfrm>
              <a:off x="2645747" y="4191112"/>
              <a:ext cx="2262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sp>
          <p:nvSpPr>
            <p:cNvPr id="397" name="Google Shape;397;p52"/>
            <p:cNvSpPr txBox="1"/>
            <p:nvPr/>
          </p:nvSpPr>
          <p:spPr>
            <a:xfrm>
              <a:off x="1124700" y="4786831"/>
              <a:ext cx="2262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/>
            </a:p>
          </p:txBody>
        </p:sp>
        <p:cxnSp>
          <p:nvCxnSpPr>
            <p:cNvPr id="398" name="Google Shape;398;p52"/>
            <p:cNvCxnSpPr/>
            <p:nvPr/>
          </p:nvCxnSpPr>
          <p:spPr>
            <a:xfrm flipH="1">
              <a:off x="1024097" y="184665"/>
              <a:ext cx="625500" cy="3336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399" name="Google Shape;399;p52"/>
            <p:cNvCxnSpPr/>
            <p:nvPr/>
          </p:nvCxnSpPr>
          <p:spPr>
            <a:xfrm flipH="1">
              <a:off x="1019219" y="887694"/>
              <a:ext cx="4800" cy="244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0" name="Google Shape;400;p52"/>
            <p:cNvCxnSpPr/>
            <p:nvPr/>
          </p:nvCxnSpPr>
          <p:spPr>
            <a:xfrm>
              <a:off x="1948718" y="369332"/>
              <a:ext cx="0" cy="252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1" name="Google Shape;401;p52"/>
            <p:cNvCxnSpPr/>
            <p:nvPr/>
          </p:nvCxnSpPr>
          <p:spPr>
            <a:xfrm>
              <a:off x="2247838" y="184665"/>
              <a:ext cx="765600" cy="3336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2" name="Google Shape;402;p52"/>
            <p:cNvCxnSpPr/>
            <p:nvPr/>
          </p:nvCxnSpPr>
          <p:spPr>
            <a:xfrm flipH="1">
              <a:off x="1012809" y="1501179"/>
              <a:ext cx="6300" cy="309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3" name="Google Shape;403;p52"/>
            <p:cNvCxnSpPr>
              <a:endCxn id="404" idx="0"/>
            </p:cNvCxnSpPr>
            <p:nvPr/>
          </p:nvCxnSpPr>
          <p:spPr>
            <a:xfrm>
              <a:off x="1347346" y="1316246"/>
              <a:ext cx="562800" cy="293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5" name="Google Shape;405;p52"/>
            <p:cNvCxnSpPr/>
            <p:nvPr/>
          </p:nvCxnSpPr>
          <p:spPr>
            <a:xfrm>
              <a:off x="3013451" y="1492858"/>
              <a:ext cx="0" cy="269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6" name="Google Shape;406;p52"/>
            <p:cNvCxnSpPr/>
            <p:nvPr/>
          </p:nvCxnSpPr>
          <p:spPr>
            <a:xfrm>
              <a:off x="3013454" y="887694"/>
              <a:ext cx="0" cy="235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7" name="Google Shape;407;p52"/>
            <p:cNvCxnSpPr/>
            <p:nvPr/>
          </p:nvCxnSpPr>
          <p:spPr>
            <a:xfrm flipH="1">
              <a:off x="291974" y="1316513"/>
              <a:ext cx="399000" cy="460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8" name="Google Shape;408;p52"/>
            <p:cNvCxnSpPr/>
            <p:nvPr/>
          </p:nvCxnSpPr>
          <p:spPr>
            <a:xfrm>
              <a:off x="291988" y="2146663"/>
              <a:ext cx="0" cy="3159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09" name="Google Shape;409;p52"/>
            <p:cNvCxnSpPr/>
            <p:nvPr/>
          </p:nvCxnSpPr>
          <p:spPr>
            <a:xfrm flipH="1">
              <a:off x="1227494" y="1997812"/>
              <a:ext cx="397800" cy="417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0" name="Google Shape;410;p52"/>
            <p:cNvCxnSpPr/>
            <p:nvPr/>
          </p:nvCxnSpPr>
          <p:spPr>
            <a:xfrm>
              <a:off x="1910083" y="2080877"/>
              <a:ext cx="1500" cy="2394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1" name="Google Shape;411;p52"/>
            <p:cNvCxnSpPr/>
            <p:nvPr/>
          </p:nvCxnSpPr>
          <p:spPr>
            <a:xfrm>
              <a:off x="1911436" y="2791297"/>
              <a:ext cx="0" cy="261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2" name="Google Shape;412;p52"/>
            <p:cNvCxnSpPr/>
            <p:nvPr/>
          </p:nvCxnSpPr>
          <p:spPr>
            <a:xfrm>
              <a:off x="1911436" y="2791297"/>
              <a:ext cx="846900" cy="261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3" name="Google Shape;413;p52"/>
            <p:cNvCxnSpPr/>
            <p:nvPr/>
          </p:nvCxnSpPr>
          <p:spPr>
            <a:xfrm>
              <a:off x="2194873" y="1997812"/>
              <a:ext cx="409200" cy="4539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4" name="Google Shape;414;p52"/>
            <p:cNvCxnSpPr/>
            <p:nvPr/>
          </p:nvCxnSpPr>
          <p:spPr>
            <a:xfrm flipH="1">
              <a:off x="1201936" y="2791297"/>
              <a:ext cx="709500" cy="2319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415" name="Google Shape;415;p52"/>
            <p:cNvCxnSpPr/>
            <p:nvPr/>
          </p:nvCxnSpPr>
          <p:spPr>
            <a:xfrm flipH="1">
              <a:off x="289885" y="2831953"/>
              <a:ext cx="2100" cy="2205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404" name="Google Shape;404;p52"/>
            <p:cNvSpPr txBox="1"/>
            <p:nvPr/>
          </p:nvSpPr>
          <p:spPr>
            <a:xfrm>
              <a:off x="1660846" y="1609946"/>
              <a:ext cx="498600" cy="492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Fact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/>
        </p:nvSpPr>
        <p:spPr>
          <a:xfrm>
            <a:off x="372292" y="935292"/>
            <a:ext cx="8399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rammar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= (N, Σ, P, S)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equivalent to its corresponding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automaton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(Q, Σ, δ, q</a:t>
            </a:r>
            <a:r>
              <a:rPr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X)</a:t>
            </a:r>
            <a:r>
              <a:rPr lang="en-US" sz="1800" u="none" cap="none" strike="noStrike">
                <a:solidFill>
                  <a:srgbClr val="000000"/>
                </a:solidFill>
              </a:rPr>
              <a:t> with t</a:t>
            </a:r>
            <a:r>
              <a:rPr lang="en-US" sz="1800"/>
              <a:t>he following mapping:</a:t>
            </a:r>
            <a:endParaRPr sz="1800"/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automating uses the same input alphabet Σ</a:t>
            </a:r>
            <a:endParaRPr sz="1800"/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 = N ∪ {X}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where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X∉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i.e., the states of the automat</a:t>
            </a:r>
            <a:r>
              <a:rPr lang="en-US" sz="1800"/>
              <a:t>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correspond to the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variables of the grammar plus an additional state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i.e., the initial state derives from the start variable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i.e., the accept state is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(A,a) ∋ B</a:t>
            </a:r>
            <a:r>
              <a:rPr i="1" lang="en-US" sz="1800"/>
              <a:t> </a:t>
            </a:r>
            <a:r>
              <a:rPr lang="en-US" sz="1800"/>
              <a:t>, if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 → aB ∈ P</a:t>
            </a:r>
            <a:r>
              <a:rPr lang="en-US" sz="1800"/>
              <a:t>,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i.e., there exists a transition from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state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to state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if the input is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a</a:t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3556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δ(A,a) ∋ X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→ a ∈ P</a:t>
            </a:r>
            <a:r>
              <a:rPr lang="en-US" sz="1800"/>
              <a:t>,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i.e., there exists a transition from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state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to the final state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if the input is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53"/>
          <p:cNvSpPr/>
          <p:nvPr/>
        </p:nvSpPr>
        <p:spPr>
          <a:xfrm>
            <a:off x="-4" y="236765"/>
            <a:ext cx="3911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Grammar </a:t>
            </a:r>
            <a:r>
              <a:rPr lang="en-US" sz="2400"/>
              <a:t>≡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 Automaton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2" y="236765"/>
            <a:ext cx="1850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sz="2000"/>
              <a:t>Questions of Theoretical Computer Science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Finite-state Automata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Formal Languages and Grammars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The Chomsky Hierarchy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Push-down Automata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9" name="Google Shape;139;p27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Outline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/>
        </p:nvSpPr>
        <p:spPr>
          <a:xfrm>
            <a:off x="372292" y="772117"/>
            <a:ext cx="8399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 transformation for Grammar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with:</a:t>
            </a:r>
            <a:endParaRPr sz="1800"/>
          </a:p>
          <a:p>
            <a:pPr indent="-3810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{S, A, B}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 b}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8001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{</a:t>
            </a:r>
            <a:b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S → aB, </a:t>
            </a:r>
            <a:b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B → bA, </a:t>
            </a:r>
            <a:b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→ b, </a:t>
            </a:r>
            <a:b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A → bS</a:t>
            </a:r>
            <a:b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	   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4"/>
          <p:cNvSpPr/>
          <p:nvPr/>
        </p:nvSpPr>
        <p:spPr>
          <a:xfrm>
            <a:off x="1" y="236775"/>
            <a:ext cx="4883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Schoolbook"/>
              <a:buNone/>
            </a:pPr>
            <a:r>
              <a:rPr lang="en-US" sz="2400">
                <a:solidFill>
                  <a:schemeClr val="dk1"/>
                </a:solidFill>
              </a:rPr>
              <a:t>Grammar ≡ Automaton: example</a:t>
            </a:r>
            <a:endParaRPr/>
          </a:p>
        </p:txBody>
      </p:sp>
      <p:pic>
        <p:nvPicPr>
          <p:cNvPr descr="Picture 2" id="430" name="Google Shape;43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3151" y="856924"/>
            <a:ext cx="2859050" cy="37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/>
          <p:nvPr/>
        </p:nvSpPr>
        <p:spPr>
          <a:xfrm>
            <a:off x="1" y="236775"/>
            <a:ext cx="3030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6" name="Google Shape;436;p5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Formal L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anguages</a:t>
            </a:r>
            <a:endParaRPr/>
          </a:p>
        </p:txBody>
      </p:sp>
      <p:sp>
        <p:nvSpPr>
          <p:cNvPr id="437" name="Google Shape;437;p55"/>
          <p:cNvSpPr/>
          <p:nvPr/>
        </p:nvSpPr>
        <p:spPr>
          <a:xfrm flipH="1" rot="10800000">
            <a:off x="317850" y="1025220"/>
            <a:ext cx="8401806" cy="1070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42" y="0"/>
                </a:lnTo>
                <a:cubicBezTo>
                  <a:pt x="21485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423900" y="933249"/>
            <a:ext cx="8091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Definition: </a:t>
            </a:r>
            <a:r>
              <a:rPr b="1" lang="en-US" sz="1800">
                <a:solidFill>
                  <a:srgbClr val="0070C0"/>
                </a:solidFill>
              </a:rPr>
              <a:t>Formal L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anguage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 language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defined by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L(G) = { w ∈ Σ* | 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⇒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w }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i.e.,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derives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in zero or more steps from the start symbol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</a:t>
            </a:r>
            <a:endParaRPr sz="1800"/>
          </a:p>
        </p:txBody>
      </p:sp>
      <p:pic>
        <p:nvPicPr>
          <p:cNvPr descr="Picture 13" id="439" name="Google Shape;43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550" y="2225375"/>
            <a:ext cx="1969289" cy="26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6095975" y="1294850"/>
            <a:ext cx="3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*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467600" y="2225375"/>
            <a:ext cx="55590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</a:rPr>
              <a:t>For example, the grammar with</a:t>
            </a:r>
            <a:endParaRPr i="1" sz="1800">
              <a:solidFill>
                <a:schemeClr val="dk1"/>
              </a:solidFill>
            </a:endParaRPr>
          </a:p>
          <a:p>
            <a:pPr indent="-381000" lvl="1" marL="800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{S, A, B}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800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= {a, b}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8001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= {S → aB, B → bA, A → b, A → bS}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Defines the language: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L(G) = {(abb)</a:t>
            </a:r>
            <a:r>
              <a:rPr baseline="30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n≥1}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/>
        </p:nvSpPr>
        <p:spPr>
          <a:xfrm>
            <a:off x="372292" y="772117"/>
            <a:ext cx="8399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/>
          <p:nvPr/>
        </p:nvSpPr>
        <p:spPr>
          <a:xfrm>
            <a:off x="-4" y="236765"/>
            <a:ext cx="3465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Regular Languages</a:t>
            </a:r>
            <a:endParaRPr/>
          </a:p>
        </p:txBody>
      </p:sp>
      <p:sp>
        <p:nvSpPr>
          <p:cNvPr id="449" name="Google Shape;449;p56"/>
          <p:cNvSpPr/>
          <p:nvPr/>
        </p:nvSpPr>
        <p:spPr>
          <a:xfrm flipH="1" rot="10800000">
            <a:off x="326572" y="796234"/>
            <a:ext cx="8303094" cy="759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91" y="0"/>
                </a:lnTo>
                <a:cubicBezTo>
                  <a:pt x="2150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6"/>
          <p:cNvSpPr txBox="1"/>
          <p:nvPr/>
        </p:nvSpPr>
        <p:spPr>
          <a:xfrm>
            <a:off x="372292" y="796240"/>
            <a:ext cx="8091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</a:rPr>
              <a:t>Theorem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language recognizable by finite automata is a regular language.</a:t>
            </a:r>
            <a:endParaRPr sz="1800"/>
          </a:p>
        </p:txBody>
      </p:sp>
      <p:sp>
        <p:nvSpPr>
          <p:cNvPr id="451" name="Google Shape;451;p56"/>
          <p:cNvSpPr txBox="1"/>
          <p:nvPr/>
        </p:nvSpPr>
        <p:spPr>
          <a:xfrm>
            <a:off x="374100" y="1799375"/>
            <a:ext cx="8492700" cy="2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Regular Expressions (RE): </a:t>
            </a:r>
            <a:r>
              <a:rPr i="1" lang="en-US" sz="1800">
                <a:solidFill>
                  <a:schemeClr val="dk1"/>
                </a:solidFill>
              </a:rPr>
              <a:t>R</a:t>
            </a:r>
            <a:r>
              <a:rPr lang="en-US" sz="1800">
                <a:solidFill>
                  <a:schemeClr val="dk1"/>
                </a:solidFill>
              </a:rPr>
              <a:t> is a regular expression if </a:t>
            </a:r>
            <a:r>
              <a:rPr i="1" lang="en-US" sz="1800">
                <a:solidFill>
                  <a:schemeClr val="dk1"/>
                </a:solidFill>
              </a:rPr>
              <a:t>R</a:t>
            </a:r>
            <a:r>
              <a:rPr lang="en-US" sz="1800">
                <a:solidFill>
                  <a:schemeClr val="dk1"/>
                </a:solidFill>
              </a:rPr>
              <a:t> is: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800">
                <a:solidFill>
                  <a:schemeClr val="dk1"/>
                </a:solidFill>
              </a:rPr>
              <a:t>, such that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∈ Σ</a:t>
            </a:r>
            <a:r>
              <a:rPr lang="en-US" sz="1800">
                <a:solidFill>
                  <a:schemeClr val="dk1"/>
                </a:solidFill>
              </a:rPr>
              <a:t>		</a:t>
            </a:r>
            <a:r>
              <a:rPr i="1" lang="en-US" sz="1800">
                <a:solidFill>
                  <a:schemeClr val="dk1"/>
                </a:solidFill>
              </a:rPr>
              <a:t> (just a single character in the alphabet)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r>
              <a:rPr i="1" lang="en-US" sz="1800">
                <a:solidFill>
                  <a:schemeClr val="dk1"/>
                </a:solidFill>
              </a:rPr>
              <a:t>						(the empty word)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∅</a:t>
            </a:r>
            <a:r>
              <a:rPr i="1" lang="en-US" sz="1800">
                <a:solidFill>
                  <a:schemeClr val="dk1"/>
                </a:solidFill>
              </a:rPr>
              <a:t>						(the empty set)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,	 where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800">
                <a:solidFill>
                  <a:schemeClr val="dk1"/>
                </a:solidFill>
              </a:rPr>
              <a:t> and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are regular expressions,    </a:t>
            </a:r>
            <a:r>
              <a:rPr i="1" lang="en-US" sz="1800">
                <a:solidFill>
                  <a:schemeClr val="dk1"/>
                </a:solidFill>
              </a:rPr>
              <a:t> (alternative RE)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, 	where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1800">
                <a:solidFill>
                  <a:schemeClr val="dk1"/>
                </a:solidFill>
              </a:rPr>
              <a:t> and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 are regular expressions, or	</a:t>
            </a:r>
            <a:r>
              <a:rPr i="1" lang="en-US" sz="1800">
                <a:solidFill>
                  <a:schemeClr val="dk1"/>
                </a:solidFill>
              </a:rPr>
              <a:t>(concatenation of  RE)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US" sz="1800">
                <a:solidFill>
                  <a:schemeClr val="dk1"/>
                </a:solidFill>
              </a:rPr>
              <a:t>, 	where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sz="1800">
                <a:solidFill>
                  <a:schemeClr val="dk1"/>
                </a:solidFill>
              </a:rPr>
              <a:t>is a regular expression.			</a:t>
            </a:r>
            <a:r>
              <a:rPr i="1" lang="en-US" sz="1800">
                <a:solidFill>
                  <a:schemeClr val="dk1"/>
                </a:solidFill>
              </a:rPr>
              <a:t>(repetition of RE)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100" y="406525"/>
            <a:ext cx="4820101" cy="37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7"/>
          <p:cNvSpPr/>
          <p:nvPr/>
        </p:nvSpPr>
        <p:spPr>
          <a:xfrm>
            <a:off x="0" y="236775"/>
            <a:ext cx="3169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8" name="Google Shape;458;p57"/>
          <p:cNvSpPr txBox="1"/>
          <p:nvPr>
            <p:ph idx="4294967295" type="title"/>
          </p:nvPr>
        </p:nvSpPr>
        <p:spPr>
          <a:xfrm>
            <a:off x="272151" y="236775"/>
            <a:ext cx="3027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Pac-Man ghosts DFA</a:t>
            </a:r>
            <a:endParaRPr/>
          </a:p>
        </p:txBody>
      </p:sp>
      <p:sp>
        <p:nvSpPr>
          <p:cNvPr id="459" name="Google Shape;459;p57"/>
          <p:cNvSpPr txBox="1"/>
          <p:nvPr/>
        </p:nvSpPr>
        <p:spPr>
          <a:xfrm>
            <a:off x="457200" y="4190450"/>
            <a:ext cx="82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Emulating Pac-Man using Finite State Machines. Soumyabrata Bairagi, Bachelor Thesis, Indian Institute of Information Technology, Ranchi.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https://www.studocu.com/in/document/indian-institute-of-information-technology-dharwad/automata/pacman/23245898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5" name="Google Shape;465;p58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sp>
        <p:nvSpPr>
          <p:cNvPr id="466" name="Google Shape;466;p58"/>
          <p:cNvSpPr/>
          <p:nvPr/>
        </p:nvSpPr>
        <p:spPr>
          <a:xfrm flipH="1" rot="10800000">
            <a:off x="643300" y="1010074"/>
            <a:ext cx="8180352" cy="31809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78" y="0"/>
                </a:lnTo>
                <a:cubicBezTo>
                  <a:pt x="2127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806800" y="1170750"/>
            <a:ext cx="7887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Extensive use of regular expressions in the domain of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natural language processing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check words for validity, acceptor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separate a written text (a language) into elementary expressions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used to extract data matching keywords</a:t>
            </a:r>
            <a:endParaRPr sz="1800"/>
          </a:p>
          <a:p>
            <a:pPr indent="-311150" lvl="2" marL="12001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also for much more complex pattern matching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Transducer, output depends on input, control applications, linguistics</a:t>
            </a:r>
            <a:endParaRPr sz="1800"/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Sequencer / generator of text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br>
              <a:rPr i="0" lang="en-US" sz="1800" u="none" cap="none" strike="noStrike">
                <a:solidFill>
                  <a:srgbClr val="000000"/>
                </a:solidFill>
              </a:rPr>
            </a:b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3" name="Google Shape;473;p59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50" y="830525"/>
            <a:ext cx="4685625" cy="3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/>
        </p:nvSpPr>
        <p:spPr>
          <a:xfrm>
            <a:off x="298350" y="4404600"/>
            <a:ext cx="854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WikiLinkGraphs: A Complete, Longitudinal and Multi-Language Dataset of the Wikipedia Link Networks. Cristian Consonni, David Laniado, Alberto Montresor. Proceedings of the Intenational Conference on the Web and Social Media (2019)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67418" l="0" r="0" t="0"/>
          <a:stretch/>
        </p:blipFill>
        <p:spPr>
          <a:xfrm>
            <a:off x="272825" y="1366025"/>
            <a:ext cx="8598350" cy="2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82" name="Google Shape;482;p6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sp>
        <p:nvSpPr>
          <p:cNvPr id="483" name="Google Shape;483;p60"/>
          <p:cNvSpPr txBox="1"/>
          <p:nvPr/>
        </p:nvSpPr>
        <p:spPr>
          <a:xfrm>
            <a:off x="1743850" y="4386075"/>
            <a:ext cx="66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XKCD: Regular Expressions    https://xkcd.com/208/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1"/>
          <p:cNvPicPr preferRelativeResize="0"/>
          <p:nvPr/>
        </p:nvPicPr>
        <p:blipFill rotWithShape="1">
          <a:blip r:embed="rId3">
            <a:alphaModFix/>
          </a:blip>
          <a:srcRect b="34090" l="-10" r="10" t="32496"/>
          <a:stretch/>
        </p:blipFill>
        <p:spPr>
          <a:xfrm>
            <a:off x="272150" y="1356325"/>
            <a:ext cx="8710826" cy="29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1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0" name="Google Shape;490;p6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1743850" y="4386075"/>
            <a:ext cx="66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XKCD: Regular Expressions    https://xkcd.com/208/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2"/>
          <p:cNvPicPr preferRelativeResize="0"/>
          <p:nvPr/>
        </p:nvPicPr>
        <p:blipFill rotWithShape="1">
          <a:blip r:embed="rId3">
            <a:alphaModFix/>
          </a:blip>
          <a:srcRect b="-2155" l="0" r="0" t="65502"/>
          <a:stretch/>
        </p:blipFill>
        <p:spPr>
          <a:xfrm>
            <a:off x="272150" y="1356325"/>
            <a:ext cx="8710826" cy="31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2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8" name="Google Shape;498;p62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sp>
        <p:nvSpPr>
          <p:cNvPr id="499" name="Google Shape;499;p62"/>
          <p:cNvSpPr txBox="1"/>
          <p:nvPr/>
        </p:nvSpPr>
        <p:spPr>
          <a:xfrm>
            <a:off x="1743850" y="4386075"/>
            <a:ext cx="66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XKCD: Regular Expressions    https://xkcd.com/208/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/>
          <p:nvPr/>
        </p:nvSpPr>
        <p:spPr>
          <a:xfrm>
            <a:off x="-3" y="236775"/>
            <a:ext cx="4680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5" name="Google Shape;505;p63"/>
          <p:cNvSpPr txBox="1"/>
          <p:nvPr/>
        </p:nvSpPr>
        <p:spPr>
          <a:xfrm>
            <a:off x="372292" y="772117"/>
            <a:ext cx="8399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Questions of Theoretical Computer Science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Finite-state Automata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888888"/>
                </a:solidFill>
              </a:rPr>
              <a:t>Formal Languages and Grammars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The Chomsky Hierarchy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Push-down Automata</a:t>
            </a:r>
            <a:endParaRPr sz="2000">
              <a:solidFill>
                <a:srgbClr val="888888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506" name="Google Shape;506;p6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The Chomsky Hierarchy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/>
        </p:nvSpPr>
        <p:spPr>
          <a:xfrm>
            <a:off x="317862" y="1041940"/>
            <a:ext cx="8399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Why study theory of computation?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As compared to algorithms, data structures etc, theory of computation </a:t>
            </a:r>
            <a:r>
              <a:rPr lang="en-US" sz="1800"/>
              <a:t>is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less oriented to practical applications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BUT computer science is more than just writing code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At its core, computer science is about problem solving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Theory of computation lets us answer:</a:t>
            </a:r>
            <a:endParaRPr sz="1800"/>
          </a:p>
          <a:p>
            <a:pPr indent="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800" u="none" cap="none" strike="noStrike">
                <a:solidFill>
                  <a:srgbClr val="000000"/>
                </a:solidFill>
              </a:rPr>
              <a:t>What are fundamental capabilities and limitations of computers?</a:t>
            </a:r>
            <a:endParaRPr i="1" sz="1800"/>
          </a:p>
        </p:txBody>
      </p:sp>
      <p:sp>
        <p:nvSpPr>
          <p:cNvPr id="145" name="Google Shape;145;p28"/>
          <p:cNvSpPr/>
          <p:nvPr/>
        </p:nvSpPr>
        <p:spPr>
          <a:xfrm>
            <a:off x="-3" y="236765"/>
            <a:ext cx="2133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/>
          <p:nvPr/>
        </p:nvSpPr>
        <p:spPr>
          <a:xfrm>
            <a:off x="1" y="236775"/>
            <a:ext cx="6098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2" name="Google Shape;512;p64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Noam Chomsky: Between math and linguistics</a:t>
            </a:r>
            <a:endParaRPr/>
          </a:p>
        </p:txBody>
      </p:sp>
      <p:sp>
        <p:nvSpPr>
          <p:cNvPr id="513" name="Google Shape;513;p64"/>
          <p:cNvSpPr txBox="1"/>
          <p:nvPr/>
        </p:nvSpPr>
        <p:spPr>
          <a:xfrm>
            <a:off x="272150" y="858300"/>
            <a:ext cx="63993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Avram Noam Chomsky (US, 1928)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Mathematical linguist, his work on formal languages started modern linguistics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Former MIT professor, now in University of Arizona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Thinking about languages based on the machines that can recognize them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Proposed important theories regarding natural language about </a:t>
            </a:r>
            <a:r>
              <a:rPr i="1" lang="en-US" sz="1800"/>
              <a:t>metalanguage</a:t>
            </a:r>
            <a:endParaRPr i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Famous contributions to philosophy and media science (e.g. the propaganda </a:t>
            </a:r>
            <a:r>
              <a:rPr lang="en-US" sz="1800"/>
              <a:t>model with Edward Herman)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Very popular due to his political commentary and outreach, e.g. interviews and public debates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4" name="Google Shape;5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225" y="1242950"/>
            <a:ext cx="2167725" cy="28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" name="Google Shape;519;p65"/>
          <p:cNvGraphicFramePr/>
          <p:nvPr/>
        </p:nvGraphicFramePr>
        <p:xfrm>
          <a:off x="93934" y="9539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{4955DC07-1DC8-42D1-B987-CC31CD1E736E}</a:tableStyleId>
              </a:tblPr>
              <a:tblGrid>
                <a:gridCol w="588450"/>
                <a:gridCol w="1281250"/>
                <a:gridCol w="1508075"/>
                <a:gridCol w="1684825"/>
                <a:gridCol w="1514000"/>
                <a:gridCol w="1233450"/>
                <a:gridCol w="1146050"/>
              </a:tblGrid>
              <a:tr h="30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Type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Type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Automaton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Applications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Rules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Rule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b="1" lang="en-US" sz="1200" u="none" cap="none" strike="noStrike"/>
                        <a:t>Recognizes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0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Recursively enumerated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Turing machine </a:t>
                      </a:r>
                      <a:r>
                        <a:rPr lang="en-US" sz="1100" u="none" cap="none" strike="noStrike"/>
                        <a:t>infinite memory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All possible programs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α,β arbitrary </a:t>
                      </a:r>
                      <a:r>
                        <a:rPr lang="en-US" sz="900" u="none" cap="none" strike="noStrike"/>
                        <a:t>Left at least one Non-term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α-&gt;β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all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1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Context sensitive</a:t>
                      </a:r>
                      <a:br>
                        <a:rPr lang="en-US" sz="1200" u="none" cap="none" strike="noStrike"/>
                      </a:br>
                      <a:r>
                        <a:rPr lang="en-US" sz="1200" u="none" cap="none" strike="noStrike"/>
                        <a:t>Language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Linear bounded Turing machine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Real programming language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Left at least one Non-term</a:t>
                      </a:r>
                      <a:br>
                        <a:rPr lang="en-US" sz="1200" u="none" cap="none" strike="noStrike"/>
                      </a:br>
                      <a:r>
                        <a:rPr lang="en-US" sz="1200" u="none" cap="none" strike="noStrike"/>
                        <a:t>Left shorter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αAβ-&gt;αγβ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</a:t>
                      </a:r>
                      <a:r>
                        <a:rPr baseline="30000" lang="en-US" sz="1200" u="none" cap="none" strike="noStrike"/>
                        <a:t>n</a:t>
                      </a:r>
                      <a:r>
                        <a:rPr lang="en-US" sz="1200" u="none" cap="none" strike="noStrike"/>
                        <a:t>b</a:t>
                      </a:r>
                      <a:r>
                        <a:rPr baseline="30000" lang="en-US" sz="1200" u="none" cap="none" strike="noStrike"/>
                        <a:t>n</a:t>
                      </a:r>
                      <a:r>
                        <a:rPr lang="en-US" sz="1200" u="none" cap="none" strike="noStrike"/>
                        <a:t>c</a:t>
                      </a:r>
                      <a:r>
                        <a:rPr baseline="30000" lang="en-US" sz="1200" u="none" cap="none" strike="noStrike"/>
                        <a:t>n</a:t>
                      </a:r>
                      <a:endParaRPr baseline="30000" sz="700" u="none" cap="none" strike="noStrike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2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Context free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language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Pushdown automaton,</a:t>
                      </a:r>
                      <a:br>
                        <a:rPr lang="en-US" sz="1200" u="none" cap="none" strike="noStrike"/>
                      </a:br>
                      <a:r>
                        <a:rPr lang="en-US" sz="1200" u="none" cap="none" strike="noStrike"/>
                        <a:t>stack 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Programming language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e.g. brackets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Left only one Non-term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A-&gt;α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α is string of Term and Non-term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</a:t>
                      </a:r>
                      <a:r>
                        <a:rPr baseline="30000" lang="en-US" sz="1200" u="none" cap="none" strike="noStrike"/>
                        <a:t>n</a:t>
                      </a:r>
                      <a:r>
                        <a:rPr lang="en-US" sz="1200" u="none" cap="none" strike="noStrike"/>
                        <a:t>b</a:t>
                      </a:r>
                      <a:r>
                        <a:rPr baseline="30000" lang="en-US" sz="1200" u="none" cap="none" strike="noStrike"/>
                        <a:t>n</a:t>
                      </a:r>
                      <a:endParaRPr baseline="30000" sz="700" u="none" cap="none" strike="noStrike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3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Regular expression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Finite state automaton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lexical structure,</a:t>
                      </a:r>
                      <a:br>
                        <a:rPr lang="en-US" sz="1200" u="none" cap="none" strike="noStrike"/>
                      </a:br>
                      <a:r>
                        <a:rPr lang="en-US" sz="1200" u="none" cap="none" strike="noStrike"/>
                        <a:t>hardware implementations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Left only one Non-term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A-&gt; aB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Or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A-&gt;Ba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Helvetica Neue"/>
                        <a:buNone/>
                      </a:pPr>
                      <a:r>
                        <a:rPr lang="en-US" sz="1200" u="none" cap="none" strike="noStrike"/>
                        <a:t>a</a:t>
                      </a:r>
                      <a:r>
                        <a:rPr baseline="30000" lang="en-US" sz="1200" u="none" cap="none" strike="noStrike"/>
                        <a:t>n</a:t>
                      </a:r>
                      <a:endParaRPr sz="1100"/>
                    </a:p>
                  </a:txBody>
                  <a:tcPr marT="34300" marB="34300" marR="45725" marL="457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20" name="Google Shape;520;p65"/>
          <p:cNvSpPr/>
          <p:nvPr/>
        </p:nvSpPr>
        <p:spPr>
          <a:xfrm>
            <a:off x="0" y="236775"/>
            <a:ext cx="3818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The 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Chomsky Hierarchy</a:t>
            </a:r>
            <a:endParaRPr/>
          </a:p>
        </p:txBody>
      </p:sp>
      <p:pic>
        <p:nvPicPr>
          <p:cNvPr descr="Bild" id="522" name="Google Shape;52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553" y="3782779"/>
            <a:ext cx="1560048" cy="112534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5"/>
          <p:cNvSpPr txBox="1"/>
          <p:nvPr/>
        </p:nvSpPr>
        <p:spPr>
          <a:xfrm>
            <a:off x="4031575" y="4330295"/>
            <a:ext cx="27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type from outside (type 0)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inside (type 3) is more and more restrictive.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/>
        </p:nvSpPr>
        <p:spPr>
          <a:xfrm>
            <a:off x="372300" y="2412247"/>
            <a:ext cx="8399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D0000"/>
              </a:buClr>
              <a:buSzPts val="1800"/>
              <a:buChar char="●"/>
            </a:pPr>
            <a:r>
              <a:rPr lang="en-US" sz="1800">
                <a:solidFill>
                  <a:srgbClr val="DD0000"/>
                </a:solidFill>
              </a:rPr>
              <a:t>i.e., the right hand side are either:</a:t>
            </a:r>
            <a:endParaRPr sz="1800">
              <a:solidFill>
                <a:srgbClr val="DD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0000"/>
              </a:buClr>
              <a:buSzPts val="1800"/>
              <a:buChar char="○"/>
            </a:pPr>
            <a:r>
              <a:rPr lang="en-US" sz="1800">
                <a:solidFill>
                  <a:srgbClr val="DD0000"/>
                </a:solidFill>
              </a:rPr>
              <a:t>the empty string</a:t>
            </a:r>
            <a:endParaRPr sz="1800">
              <a:solidFill>
                <a:srgbClr val="DD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0000"/>
              </a:buClr>
              <a:buSzPts val="1800"/>
              <a:buChar char="○"/>
            </a:pPr>
            <a:r>
              <a:rPr lang="en-US" sz="1800">
                <a:solidFill>
                  <a:srgbClr val="DD0000"/>
                </a:solidFill>
              </a:rPr>
              <a:t>one terminal symbol (from the alphabet) </a:t>
            </a:r>
            <a:endParaRPr sz="1800">
              <a:solidFill>
                <a:srgbClr val="DD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0000"/>
              </a:buClr>
              <a:buSzPts val="1800"/>
              <a:buChar char="○"/>
            </a:pPr>
            <a:r>
              <a:rPr lang="en-US" sz="1800">
                <a:solidFill>
                  <a:srgbClr val="DD0000"/>
                </a:solidFill>
              </a:rPr>
              <a:t>or one terminal symbol followed by one variable. </a:t>
            </a:r>
            <a:endParaRPr sz="1800">
              <a:solidFill>
                <a:srgbClr val="DD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 definition of a regular language restricts all permissible words (commands)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to a simple sequence of symbols (instructions)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to process words of this grammar we do not need any explicit memory,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all the process needs to know for execution is defined by the current state it is in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this is basically the very definition of the simplest computing machine</a:t>
            </a:r>
            <a:endParaRPr sz="1800"/>
          </a:p>
        </p:txBody>
      </p:sp>
      <p:sp>
        <p:nvSpPr>
          <p:cNvPr id="529" name="Google Shape;529;p66"/>
          <p:cNvSpPr/>
          <p:nvPr/>
        </p:nvSpPr>
        <p:spPr>
          <a:xfrm flipH="1" rot="10800000">
            <a:off x="1469575" y="836347"/>
            <a:ext cx="5765742" cy="155422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6"/>
          <p:cNvSpPr txBox="1"/>
          <p:nvPr/>
        </p:nvSpPr>
        <p:spPr>
          <a:xfrm>
            <a:off x="1518648" y="717313"/>
            <a:ext cx="5667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 </a:t>
            </a:r>
            <a:r>
              <a:rPr b="1" lang="en-US" sz="1800">
                <a:solidFill>
                  <a:srgbClr val="0070C0"/>
                </a:solidFill>
              </a:rPr>
              <a:t>of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 </a:t>
            </a:r>
            <a:r>
              <a:rPr b="1" lang="en-US" sz="1800">
                <a:solidFill>
                  <a:srgbClr val="0070C0"/>
                </a:solidFill>
              </a:rPr>
              <a:t>t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ype 3 grammar</a:t>
            </a:r>
            <a:r>
              <a:rPr b="1" lang="en-US" sz="1800">
                <a:solidFill>
                  <a:srgbClr val="0070C0"/>
                </a:solidFill>
              </a:rPr>
              <a:t>: r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egular </a:t>
            </a:r>
            <a:r>
              <a:rPr b="1" lang="en-US" sz="1800">
                <a:solidFill>
                  <a:srgbClr val="0070C0"/>
                </a:solidFill>
              </a:rPr>
              <a:t>languages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grammar is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Type 3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regular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if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for all (production) rules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P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it is true that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	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a single variable, i.e.,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N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	and</a:t>
            </a:r>
            <a:r>
              <a:rPr lang="en-US" sz="1800"/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∈ Σ ∪ ΣN 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66"/>
          <p:cNvSpPr/>
          <p:nvPr/>
        </p:nvSpPr>
        <p:spPr>
          <a:xfrm>
            <a:off x="-4" y="236765"/>
            <a:ext cx="3416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2" name="Google Shape;532;p6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Regular expressions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/>
        </p:nvSpPr>
        <p:spPr>
          <a:xfrm>
            <a:off x="287000" y="916249"/>
            <a:ext cx="83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lang="en-US" sz="1800">
                <a:solidFill>
                  <a:schemeClr val="dk1"/>
                </a:solidFill>
              </a:rPr>
              <a:t>he right hand side are either: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empty string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one terminal symbol (from the alphabet)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or one terminal symbol followed by one variable.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8" name="Google Shape;538;p67"/>
          <p:cNvSpPr/>
          <p:nvPr/>
        </p:nvSpPr>
        <p:spPr>
          <a:xfrm>
            <a:off x="1" y="236775"/>
            <a:ext cx="446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Regular grammars: examples</a:t>
            </a:r>
            <a:endParaRPr/>
          </a:p>
        </p:txBody>
      </p:sp>
      <p:sp>
        <p:nvSpPr>
          <p:cNvPr id="540" name="Google Shape;540;p67"/>
          <p:cNvSpPr txBox="1"/>
          <p:nvPr/>
        </p:nvSpPr>
        <p:spPr>
          <a:xfrm>
            <a:off x="962821" y="24360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67"/>
          <p:cNvSpPr txBox="1"/>
          <p:nvPr/>
        </p:nvSpPr>
        <p:spPr>
          <a:xfrm>
            <a:off x="1709270" y="24360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2" name="Google Shape;542;p67"/>
          <p:cNvCxnSpPr/>
          <p:nvPr/>
        </p:nvCxnSpPr>
        <p:spPr>
          <a:xfrm>
            <a:off x="1301600" y="26361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3" name="Google Shape;543;p67"/>
          <p:cNvSpPr txBox="1"/>
          <p:nvPr/>
        </p:nvSpPr>
        <p:spPr>
          <a:xfrm>
            <a:off x="962821" y="28362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67"/>
          <p:cNvSpPr txBox="1"/>
          <p:nvPr/>
        </p:nvSpPr>
        <p:spPr>
          <a:xfrm>
            <a:off x="1709270" y="28362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5" name="Google Shape;545;p67"/>
          <p:cNvCxnSpPr/>
          <p:nvPr/>
        </p:nvCxnSpPr>
        <p:spPr>
          <a:xfrm>
            <a:off x="1301600" y="30363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6" name="Google Shape;546;p67"/>
          <p:cNvSpPr txBox="1"/>
          <p:nvPr/>
        </p:nvSpPr>
        <p:spPr>
          <a:xfrm>
            <a:off x="962821" y="32364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67"/>
          <p:cNvSpPr txBox="1"/>
          <p:nvPr/>
        </p:nvSpPr>
        <p:spPr>
          <a:xfrm>
            <a:off x="1709270" y="32364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8" name="Google Shape;548;p67"/>
          <p:cNvCxnSpPr/>
          <p:nvPr/>
        </p:nvCxnSpPr>
        <p:spPr>
          <a:xfrm>
            <a:off x="1301600" y="34365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9" name="Google Shape;549;p67"/>
          <p:cNvSpPr txBox="1"/>
          <p:nvPr/>
        </p:nvSpPr>
        <p:spPr>
          <a:xfrm>
            <a:off x="962821" y="36366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67"/>
          <p:cNvSpPr txBox="1"/>
          <p:nvPr/>
        </p:nvSpPr>
        <p:spPr>
          <a:xfrm>
            <a:off x="1709270" y="36366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1" name="Google Shape;551;p67"/>
          <p:cNvCxnSpPr/>
          <p:nvPr/>
        </p:nvCxnSpPr>
        <p:spPr>
          <a:xfrm>
            <a:off x="1301600" y="38367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2" name="Google Shape;552;p67"/>
          <p:cNvSpPr txBox="1"/>
          <p:nvPr/>
        </p:nvSpPr>
        <p:spPr>
          <a:xfrm>
            <a:off x="962821" y="40368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67"/>
          <p:cNvSpPr txBox="1"/>
          <p:nvPr/>
        </p:nvSpPr>
        <p:spPr>
          <a:xfrm>
            <a:off x="1709270" y="40368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4" name="Google Shape;554;p67"/>
          <p:cNvCxnSpPr/>
          <p:nvPr/>
        </p:nvCxnSpPr>
        <p:spPr>
          <a:xfrm>
            <a:off x="1301600" y="42369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67"/>
          <p:cNvSpPr txBox="1"/>
          <p:nvPr/>
        </p:nvSpPr>
        <p:spPr>
          <a:xfrm>
            <a:off x="3014971" y="26429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67"/>
          <p:cNvSpPr txBox="1"/>
          <p:nvPr/>
        </p:nvSpPr>
        <p:spPr>
          <a:xfrm>
            <a:off x="3761420" y="26429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7" name="Google Shape;557;p67"/>
          <p:cNvCxnSpPr/>
          <p:nvPr/>
        </p:nvCxnSpPr>
        <p:spPr>
          <a:xfrm>
            <a:off x="3353750" y="28430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67"/>
          <p:cNvSpPr txBox="1"/>
          <p:nvPr/>
        </p:nvSpPr>
        <p:spPr>
          <a:xfrm>
            <a:off x="3014971" y="30431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" name="Google Shape;559;p67"/>
          <p:cNvSpPr txBox="1"/>
          <p:nvPr/>
        </p:nvSpPr>
        <p:spPr>
          <a:xfrm>
            <a:off x="3761420" y="30431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0" name="Google Shape;560;p67"/>
          <p:cNvCxnSpPr/>
          <p:nvPr/>
        </p:nvCxnSpPr>
        <p:spPr>
          <a:xfrm>
            <a:off x="3353750" y="32432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1" name="Google Shape;561;p67"/>
          <p:cNvSpPr txBox="1"/>
          <p:nvPr/>
        </p:nvSpPr>
        <p:spPr>
          <a:xfrm>
            <a:off x="3014971" y="34433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3761420" y="34433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3" name="Google Shape;563;p67"/>
          <p:cNvCxnSpPr/>
          <p:nvPr/>
        </p:nvCxnSpPr>
        <p:spPr>
          <a:xfrm>
            <a:off x="3353750" y="36434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p67"/>
          <p:cNvSpPr txBox="1"/>
          <p:nvPr/>
        </p:nvSpPr>
        <p:spPr>
          <a:xfrm>
            <a:off x="3014971" y="38435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5" name="Google Shape;565;p67"/>
          <p:cNvSpPr txBox="1"/>
          <p:nvPr/>
        </p:nvSpPr>
        <p:spPr>
          <a:xfrm>
            <a:off x="3761420" y="38435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6" name="Google Shape;566;p67"/>
          <p:cNvCxnSpPr/>
          <p:nvPr/>
        </p:nvCxnSpPr>
        <p:spPr>
          <a:xfrm>
            <a:off x="3353750" y="40436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7" name="Google Shape;567;p67"/>
          <p:cNvSpPr txBox="1"/>
          <p:nvPr/>
        </p:nvSpPr>
        <p:spPr>
          <a:xfrm>
            <a:off x="5400021" y="24360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p67"/>
          <p:cNvSpPr txBox="1"/>
          <p:nvPr/>
        </p:nvSpPr>
        <p:spPr>
          <a:xfrm>
            <a:off x="6146470" y="24360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9" name="Google Shape;569;p67"/>
          <p:cNvCxnSpPr/>
          <p:nvPr/>
        </p:nvCxnSpPr>
        <p:spPr>
          <a:xfrm>
            <a:off x="5738800" y="26361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0" name="Google Shape;570;p67"/>
          <p:cNvSpPr txBox="1"/>
          <p:nvPr/>
        </p:nvSpPr>
        <p:spPr>
          <a:xfrm>
            <a:off x="5400021" y="28362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67"/>
          <p:cNvSpPr txBox="1"/>
          <p:nvPr/>
        </p:nvSpPr>
        <p:spPr>
          <a:xfrm>
            <a:off x="6146470" y="28362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2" name="Google Shape;572;p67"/>
          <p:cNvCxnSpPr/>
          <p:nvPr/>
        </p:nvCxnSpPr>
        <p:spPr>
          <a:xfrm>
            <a:off x="5738800" y="30363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3" name="Google Shape;573;p67"/>
          <p:cNvSpPr txBox="1"/>
          <p:nvPr/>
        </p:nvSpPr>
        <p:spPr>
          <a:xfrm>
            <a:off x="5400021" y="32364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67"/>
          <p:cNvSpPr txBox="1"/>
          <p:nvPr/>
        </p:nvSpPr>
        <p:spPr>
          <a:xfrm>
            <a:off x="6146470" y="32364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5" name="Google Shape;575;p67"/>
          <p:cNvCxnSpPr/>
          <p:nvPr/>
        </p:nvCxnSpPr>
        <p:spPr>
          <a:xfrm>
            <a:off x="5738800" y="34365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6" name="Google Shape;576;p67"/>
          <p:cNvSpPr txBox="1"/>
          <p:nvPr/>
        </p:nvSpPr>
        <p:spPr>
          <a:xfrm>
            <a:off x="5400021" y="36366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p67"/>
          <p:cNvSpPr txBox="1"/>
          <p:nvPr/>
        </p:nvSpPr>
        <p:spPr>
          <a:xfrm>
            <a:off x="6146470" y="36366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78" name="Google Shape;578;p67"/>
          <p:cNvCxnSpPr/>
          <p:nvPr/>
        </p:nvCxnSpPr>
        <p:spPr>
          <a:xfrm>
            <a:off x="5738800" y="38367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9" name="Google Shape;579;p67"/>
          <p:cNvSpPr txBox="1"/>
          <p:nvPr/>
        </p:nvSpPr>
        <p:spPr>
          <a:xfrm>
            <a:off x="5400021" y="40368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67"/>
          <p:cNvSpPr txBox="1"/>
          <p:nvPr/>
        </p:nvSpPr>
        <p:spPr>
          <a:xfrm>
            <a:off x="6146470" y="40368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1" name="Google Shape;581;p67"/>
          <p:cNvCxnSpPr/>
          <p:nvPr/>
        </p:nvCxnSpPr>
        <p:spPr>
          <a:xfrm>
            <a:off x="5738800" y="42369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2" name="Google Shape;582;p67"/>
          <p:cNvSpPr txBox="1"/>
          <p:nvPr/>
        </p:nvSpPr>
        <p:spPr>
          <a:xfrm>
            <a:off x="7113471" y="26361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67"/>
          <p:cNvSpPr txBox="1"/>
          <p:nvPr/>
        </p:nvSpPr>
        <p:spPr>
          <a:xfrm>
            <a:off x="7859920" y="26361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4" name="Google Shape;584;p67"/>
          <p:cNvCxnSpPr/>
          <p:nvPr/>
        </p:nvCxnSpPr>
        <p:spPr>
          <a:xfrm>
            <a:off x="7452250" y="28362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67"/>
          <p:cNvSpPr txBox="1"/>
          <p:nvPr/>
        </p:nvSpPr>
        <p:spPr>
          <a:xfrm>
            <a:off x="7113471" y="30363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67"/>
          <p:cNvSpPr txBox="1"/>
          <p:nvPr/>
        </p:nvSpPr>
        <p:spPr>
          <a:xfrm>
            <a:off x="7859920" y="30363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7" name="Google Shape;587;p67"/>
          <p:cNvCxnSpPr/>
          <p:nvPr/>
        </p:nvCxnSpPr>
        <p:spPr>
          <a:xfrm>
            <a:off x="7452250" y="32364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8" name="Google Shape;588;p67"/>
          <p:cNvSpPr txBox="1"/>
          <p:nvPr/>
        </p:nvSpPr>
        <p:spPr>
          <a:xfrm>
            <a:off x="7113477" y="3436550"/>
            <a:ext cx="6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AaB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67"/>
          <p:cNvSpPr txBox="1"/>
          <p:nvPr/>
        </p:nvSpPr>
        <p:spPr>
          <a:xfrm>
            <a:off x="8012320" y="34365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0" name="Google Shape;590;p67"/>
          <p:cNvCxnSpPr/>
          <p:nvPr/>
        </p:nvCxnSpPr>
        <p:spPr>
          <a:xfrm>
            <a:off x="7652325" y="36366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1" name="Google Shape;591;p67"/>
          <p:cNvSpPr txBox="1"/>
          <p:nvPr/>
        </p:nvSpPr>
        <p:spPr>
          <a:xfrm>
            <a:off x="7113471" y="383673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Google Shape;592;p67"/>
          <p:cNvSpPr txBox="1"/>
          <p:nvPr/>
        </p:nvSpPr>
        <p:spPr>
          <a:xfrm>
            <a:off x="7859920" y="3836738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3" name="Google Shape;593;p67"/>
          <p:cNvCxnSpPr/>
          <p:nvPr/>
        </p:nvCxnSpPr>
        <p:spPr>
          <a:xfrm>
            <a:off x="7452250" y="4036855"/>
            <a:ext cx="360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4" name="Google Shape;594;p67"/>
          <p:cNvSpPr txBox="1"/>
          <p:nvPr/>
        </p:nvSpPr>
        <p:spPr>
          <a:xfrm>
            <a:off x="1981825" y="4474700"/>
            <a:ext cx="10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Regular</a:t>
            </a:r>
            <a:endParaRPr sz="1800"/>
          </a:p>
        </p:txBody>
      </p:sp>
      <p:sp>
        <p:nvSpPr>
          <p:cNvPr id="595" name="Google Shape;595;p67"/>
          <p:cNvSpPr txBox="1"/>
          <p:nvPr/>
        </p:nvSpPr>
        <p:spPr>
          <a:xfrm>
            <a:off x="6146475" y="4474700"/>
            <a:ext cx="154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Not </a:t>
            </a:r>
            <a:r>
              <a:rPr lang="en-US" sz="1800">
                <a:solidFill>
                  <a:srgbClr val="FF0000"/>
                </a:solidFill>
              </a:rPr>
              <a:t>Regular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"/>
          <p:cNvSpPr/>
          <p:nvPr/>
        </p:nvSpPr>
        <p:spPr>
          <a:xfrm>
            <a:off x="1" y="236775"/>
            <a:ext cx="4464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1" name="Google Shape;601;p6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Type 3 grammars and DFA</a:t>
            </a:r>
            <a:endParaRPr/>
          </a:p>
        </p:txBody>
      </p:sp>
      <p:sp>
        <p:nvSpPr>
          <p:cNvPr id="602" name="Google Shape;602;p68"/>
          <p:cNvSpPr txBox="1"/>
          <p:nvPr/>
        </p:nvSpPr>
        <p:spPr>
          <a:xfrm>
            <a:off x="516625" y="3294500"/>
            <a:ext cx="856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Type-3 grammars generate regular languages. These languages are exactly all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languages that can be accepted by a </a:t>
            </a:r>
            <a:r>
              <a:rPr b="1" lang="en-US" sz="1800"/>
              <a:t>Finite-State Automaton.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Finite state automata are the simplest machines to recognize patterns</a:t>
            </a:r>
            <a:endParaRPr sz="1800"/>
          </a:p>
        </p:txBody>
      </p:sp>
      <p:sp>
        <p:nvSpPr>
          <p:cNvPr id="603" name="Google Shape;603;p68"/>
          <p:cNvSpPr/>
          <p:nvPr/>
        </p:nvSpPr>
        <p:spPr>
          <a:xfrm flipH="1" rot="10800000">
            <a:off x="1599450" y="1399172"/>
            <a:ext cx="5765742" cy="155422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8"/>
          <p:cNvSpPr txBox="1"/>
          <p:nvPr/>
        </p:nvSpPr>
        <p:spPr>
          <a:xfrm>
            <a:off x="1648523" y="1280138"/>
            <a:ext cx="5667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 </a:t>
            </a:r>
            <a:r>
              <a:rPr b="1" lang="en-US" sz="1800">
                <a:solidFill>
                  <a:srgbClr val="0070C0"/>
                </a:solidFill>
              </a:rPr>
              <a:t>of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 </a:t>
            </a:r>
            <a:r>
              <a:rPr b="1" lang="en-US" sz="1800">
                <a:solidFill>
                  <a:srgbClr val="0070C0"/>
                </a:solidFill>
              </a:rPr>
              <a:t>t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ype 3 grammar</a:t>
            </a:r>
            <a:r>
              <a:rPr b="1" lang="en-US" sz="1800">
                <a:solidFill>
                  <a:srgbClr val="0070C0"/>
                </a:solidFill>
              </a:rPr>
              <a:t>: r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egular </a:t>
            </a:r>
            <a:r>
              <a:rPr b="1" lang="en-US" sz="1800">
                <a:solidFill>
                  <a:srgbClr val="0070C0"/>
                </a:solidFill>
              </a:rPr>
              <a:t>languages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grammar is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Type 3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regular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if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for all (production) rules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P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it is true that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	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a single variable, i.e.,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N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	and</a:t>
            </a:r>
            <a:r>
              <a:rPr lang="en-US" sz="1800"/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∈ Σ ∪ ΣN 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9"/>
          <p:cNvSpPr/>
          <p:nvPr/>
        </p:nvSpPr>
        <p:spPr>
          <a:xfrm>
            <a:off x="7859572" y="3447817"/>
            <a:ext cx="978300" cy="11148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0" name="Google Shape;610;p69"/>
          <p:cNvSpPr/>
          <p:nvPr/>
        </p:nvSpPr>
        <p:spPr>
          <a:xfrm flipH="1" rot="10800000">
            <a:off x="1621975" y="910569"/>
            <a:ext cx="5804622" cy="14938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69" y="0"/>
                </a:lnTo>
                <a:cubicBezTo>
                  <a:pt x="2149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9"/>
          <p:cNvSpPr txBox="1"/>
          <p:nvPr/>
        </p:nvSpPr>
        <p:spPr>
          <a:xfrm>
            <a:off x="1582650" y="986750"/>
            <a:ext cx="58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</a:t>
            </a:r>
            <a:r>
              <a:rPr b="1" lang="en-US" sz="1800">
                <a:solidFill>
                  <a:srgbClr val="0070C0"/>
                </a:solidFill>
              </a:rPr>
              <a:t> of Type 2 grammar: 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context-free grammar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grammar is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Type 2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context-free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if </a:t>
            </a:r>
            <a:br>
              <a:rPr lang="en-US" sz="1800"/>
            </a:br>
            <a:r>
              <a:rPr lang="en-US" sz="1800"/>
              <a:t>	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for all (production) rules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in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it is true that</a:t>
            </a:r>
            <a:br>
              <a:rPr lang="en-US" sz="1800"/>
            </a:br>
            <a:r>
              <a:rPr lang="en-US" sz="1800"/>
              <a:t>		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is a single variable, i.e.,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N</a:t>
            </a:r>
            <a:r>
              <a:rPr i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/>
          </a:p>
        </p:txBody>
      </p:sp>
      <p:sp>
        <p:nvSpPr>
          <p:cNvPr id="612" name="Google Shape;612;p69"/>
          <p:cNvSpPr txBox="1"/>
          <p:nvPr/>
        </p:nvSpPr>
        <p:spPr>
          <a:xfrm>
            <a:off x="425451" y="2501400"/>
            <a:ext cx="7263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 definition of a context-free language restricts all permissible words (commands) to variable assignments where the right-hand side can be arbitrarily complex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to process (execute) words of this grammar we need an explicit memory where, in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order to process inputs, we can “stack” the complex commands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this is the simplest generalization of the previous language allowing for more complex, layered state structures</a:t>
            </a:r>
            <a:endParaRPr sz="1800"/>
          </a:p>
        </p:txBody>
      </p:sp>
      <p:sp>
        <p:nvSpPr>
          <p:cNvPr id="613" name="Google Shape;613;p69"/>
          <p:cNvSpPr/>
          <p:nvPr/>
        </p:nvSpPr>
        <p:spPr>
          <a:xfrm>
            <a:off x="0" y="236775"/>
            <a:ext cx="368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4" name="Google Shape;614;p6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Context-free grammars</a:t>
            </a:r>
            <a:endParaRPr/>
          </a:p>
        </p:txBody>
      </p:sp>
      <p:sp>
        <p:nvSpPr>
          <p:cNvPr id="615" name="Google Shape;615;p69"/>
          <p:cNvSpPr txBox="1"/>
          <p:nvPr/>
        </p:nvSpPr>
        <p:spPr>
          <a:xfrm>
            <a:off x="7859572" y="3497325"/>
            <a:ext cx="97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/>
          <p:nvPr/>
        </p:nvSpPr>
        <p:spPr>
          <a:xfrm>
            <a:off x="6312250" y="3786100"/>
            <a:ext cx="1417800" cy="933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1" name="Google Shape;621;p70"/>
          <p:cNvSpPr/>
          <p:nvPr/>
        </p:nvSpPr>
        <p:spPr>
          <a:xfrm flipH="1" rot="10800000">
            <a:off x="1469575" y="903017"/>
            <a:ext cx="6417684" cy="13582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0"/>
          <p:cNvSpPr txBox="1"/>
          <p:nvPr/>
        </p:nvSpPr>
        <p:spPr>
          <a:xfrm>
            <a:off x="1515299" y="903075"/>
            <a:ext cx="6855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</a:t>
            </a:r>
            <a:r>
              <a:rPr b="1" lang="en-US" sz="1800">
                <a:solidFill>
                  <a:srgbClr val="0070C0"/>
                </a:solidFill>
              </a:rPr>
              <a:t> of t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ype 1 </a:t>
            </a:r>
            <a:r>
              <a:rPr b="1" lang="en-US" sz="1800">
                <a:solidFill>
                  <a:srgbClr val="0070C0"/>
                </a:solidFill>
              </a:rPr>
              <a:t>grammar: 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context-sensitive grammar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Schoolbook"/>
              <a:buNone/>
            </a:pPr>
            <a:r>
              <a:rPr lang="en-US" sz="1800">
                <a:solidFill>
                  <a:schemeClr val="dk1"/>
                </a:solidFill>
              </a:rPr>
              <a:t>A grammar is </a:t>
            </a:r>
            <a:r>
              <a:rPr i="1" lang="en-US" sz="1800">
                <a:solidFill>
                  <a:schemeClr val="dk1"/>
                </a:solidFill>
              </a:rPr>
              <a:t>Type 1</a:t>
            </a:r>
            <a:r>
              <a:rPr lang="en-US" sz="1800">
                <a:solidFill>
                  <a:schemeClr val="dk1"/>
                </a:solidFill>
              </a:rPr>
              <a:t> or </a:t>
            </a:r>
            <a:r>
              <a:rPr i="1" lang="en-US" sz="1800">
                <a:solidFill>
                  <a:schemeClr val="dk1"/>
                </a:solidFill>
              </a:rPr>
              <a:t>context-sensitive</a:t>
            </a:r>
            <a:r>
              <a:rPr lang="en-US" sz="1800">
                <a:solidFill>
                  <a:schemeClr val="dk1"/>
                </a:solidFill>
              </a:rPr>
              <a:t>, if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	for all (production) rules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in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lang="en-US" sz="1800">
                <a:solidFill>
                  <a:schemeClr val="dk1"/>
                </a:solidFill>
              </a:rPr>
              <a:t>, </a:t>
            </a:r>
            <a:br>
              <a:rPr i="1" lang="en-US" sz="1800">
                <a:solidFill>
                  <a:schemeClr val="dk1"/>
                </a:solidFill>
              </a:rPr>
            </a:br>
            <a:r>
              <a:rPr i="1" lang="en-US" sz="1800">
                <a:solidFill>
                  <a:schemeClr val="dk1"/>
                </a:solidFill>
              </a:rPr>
              <a:t>		</a:t>
            </a:r>
            <a:r>
              <a:rPr lang="en-US" sz="1800">
                <a:solidFill>
                  <a:schemeClr val="dk1"/>
                </a:solidFill>
              </a:rPr>
              <a:t>it holds that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 ≤ | 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|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3" name="Google Shape;623;p70"/>
          <p:cNvSpPr txBox="1"/>
          <p:nvPr/>
        </p:nvSpPr>
        <p:spPr>
          <a:xfrm>
            <a:off x="372292" y="2498114"/>
            <a:ext cx="8399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left-hand side of a rule has to be </a:t>
            </a:r>
            <a:r>
              <a:rPr lang="en-US" sz="1800"/>
              <a:t>at most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as complex as the right-hand side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this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the logical next step in generalizing a grammar such that the production rules are explicitly context-dependent, i.e., it matters in which exact sequence non-terminal and terminal symbols occur for a certain rule to apply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closest model to complexity on an actual </a:t>
            </a:r>
            <a:br>
              <a:rPr lang="en-US" sz="1800"/>
            </a:br>
            <a:r>
              <a:rPr i="0" lang="en-US" sz="1800" u="none" cap="none" strike="noStrike">
                <a:solidFill>
                  <a:srgbClr val="000000"/>
                </a:solidFill>
              </a:rPr>
              <a:t>programming language that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we can </a:t>
            </a:r>
            <a:r>
              <a:rPr lang="en-US" sz="1800"/>
              <a:t>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xecute</a:t>
            </a:r>
            <a:br>
              <a:rPr lang="en-US" sz="1800"/>
            </a:br>
            <a:r>
              <a:rPr i="0" lang="en-US" sz="1800" u="none" cap="none" strike="noStrike">
                <a:solidFill>
                  <a:srgbClr val="000000"/>
                </a:solidFill>
              </a:rPr>
              <a:t>with finite RAM</a:t>
            </a:r>
            <a:endParaRPr sz="1800"/>
          </a:p>
        </p:txBody>
      </p:sp>
      <p:sp>
        <p:nvSpPr>
          <p:cNvPr id="624" name="Google Shape;624;p70"/>
          <p:cNvSpPr/>
          <p:nvPr/>
        </p:nvSpPr>
        <p:spPr>
          <a:xfrm>
            <a:off x="1" y="236775"/>
            <a:ext cx="4329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5" name="Google Shape;625;p7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Context-sensitive grammars</a:t>
            </a:r>
            <a:endParaRPr/>
          </a:p>
        </p:txBody>
      </p:sp>
      <p:sp>
        <p:nvSpPr>
          <p:cNvPr id="626" name="Google Shape;626;p70"/>
          <p:cNvSpPr txBox="1"/>
          <p:nvPr/>
        </p:nvSpPr>
        <p:spPr>
          <a:xfrm>
            <a:off x="6462744" y="3745150"/>
            <a:ext cx="172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700"/>
              <a:buFont typeface="Helvetica Neue"/>
              <a:buNone/>
            </a:pP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 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700"/>
              <a:buFont typeface="Helvetica Neue"/>
              <a:buNone/>
            </a:pP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abc 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700"/>
              <a:buFont typeface="Helvetica Neue"/>
              <a:buNone/>
            </a:pP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"/>
          <p:cNvSpPr/>
          <p:nvPr/>
        </p:nvSpPr>
        <p:spPr>
          <a:xfrm>
            <a:off x="6718050" y="3890450"/>
            <a:ext cx="1415700" cy="8772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2" name="Google Shape;632;p71"/>
          <p:cNvSpPr/>
          <p:nvPr/>
        </p:nvSpPr>
        <p:spPr>
          <a:xfrm flipH="1" rot="10800000">
            <a:off x="326575" y="910505"/>
            <a:ext cx="8303094" cy="12807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17" y="0"/>
                </a:lnTo>
                <a:cubicBezTo>
                  <a:pt x="2147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372292" y="910538"/>
            <a:ext cx="8091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</a:t>
            </a:r>
            <a:r>
              <a:rPr b="1" lang="en-US" sz="1800">
                <a:solidFill>
                  <a:srgbClr val="0070C0"/>
                </a:solidFill>
              </a:rPr>
              <a:t> of t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ype 0 grammars: unrestricted grammars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Every grammar is automatically of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Type 0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 The rule of the Grammar are unrestricted. These languages are also known as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recursively enumerable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Turing-recognizable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</a:t>
            </a:r>
            <a:endParaRPr sz="1800"/>
          </a:p>
        </p:txBody>
      </p:sp>
      <p:sp>
        <p:nvSpPr>
          <p:cNvPr id="634" name="Google Shape;634;p71"/>
          <p:cNvSpPr txBox="1"/>
          <p:nvPr/>
        </p:nvSpPr>
        <p:spPr>
          <a:xfrm>
            <a:off x="514779" y="2331656"/>
            <a:ext cx="8399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this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lifts the last restriction we imposed on how complex the left-hand side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of a production rule can be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this implies that we need a memory that can keep track of, in principle, infinitely many steps needed to describe the left-hand side in order to execute the right hand side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should be structurally very similar to the Type 1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computing machine just has </a:t>
            </a:r>
            <a:r>
              <a:rPr lang="en-US" sz="1800"/>
              <a:t>to be able to access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infinite memory</a:t>
            </a:r>
            <a:endParaRPr sz="1800"/>
          </a:p>
        </p:txBody>
      </p:sp>
      <p:sp>
        <p:nvSpPr>
          <p:cNvPr id="635" name="Google Shape;635;p71"/>
          <p:cNvSpPr/>
          <p:nvPr/>
        </p:nvSpPr>
        <p:spPr>
          <a:xfrm>
            <a:off x="0" y="236775"/>
            <a:ext cx="3608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6" name="Google Shape;636;p7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Unrestricted grammars</a:t>
            </a:r>
            <a:endParaRPr/>
          </a:p>
        </p:txBody>
      </p:sp>
      <p:sp>
        <p:nvSpPr>
          <p:cNvPr id="637" name="Google Shape;637;p71"/>
          <p:cNvSpPr txBox="1"/>
          <p:nvPr/>
        </p:nvSpPr>
        <p:spPr>
          <a:xfrm>
            <a:off x="6828900" y="4021250"/>
            <a:ext cx="141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700"/>
              <a:buFont typeface="Helvetica Neue"/>
              <a:buNone/>
            </a:pP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Sab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 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700"/>
              <a:buFont typeface="Helvetica Neue"/>
              <a:buNone/>
            </a:pP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i="0" lang="en-US" sz="2000" u="none" cap="none" strike="noStrike">
                <a:solidFill>
                  <a:srgbClr val="2732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2"/>
          <p:cNvSpPr/>
          <p:nvPr/>
        </p:nvSpPr>
        <p:spPr>
          <a:xfrm>
            <a:off x="0" y="236775"/>
            <a:ext cx="6228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3" name="Google Shape;643;p72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The Chomsky Hierarchy and natural languages</a:t>
            </a:r>
            <a:endParaRPr/>
          </a:p>
        </p:txBody>
      </p:sp>
      <p:pic>
        <p:nvPicPr>
          <p:cNvPr id="644" name="Google Shape;6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75" y="1679200"/>
            <a:ext cx="7432050" cy="26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2"/>
          <p:cNvSpPr txBox="1"/>
          <p:nvPr/>
        </p:nvSpPr>
        <p:spPr>
          <a:xfrm>
            <a:off x="542675" y="898050"/>
            <a:ext cx="841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vast majority of natural languages have context-free grammars, but some exceptions exist, e.g. Swiss German.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6" name="Google Shape;646;p72"/>
          <p:cNvSpPr txBox="1"/>
          <p:nvPr/>
        </p:nvSpPr>
        <p:spPr>
          <a:xfrm>
            <a:off x="622625" y="4344425"/>
            <a:ext cx="825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Evidence against the context-freeness of natural language, Stuart M. Shieber, 1985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/>
          <p:nvPr/>
        </p:nvSpPr>
        <p:spPr>
          <a:xfrm>
            <a:off x="-1" y="236775"/>
            <a:ext cx="3093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2" name="Google Shape;652;p73"/>
          <p:cNvSpPr txBox="1"/>
          <p:nvPr/>
        </p:nvSpPr>
        <p:spPr>
          <a:xfrm>
            <a:off x="372292" y="772117"/>
            <a:ext cx="8399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Questions of Theoretical Computer Science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Finite-state Automata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888888"/>
                </a:solidFill>
              </a:rPr>
              <a:t>Formal Languages and Grammars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The Chomsky Hierarchy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Push-down Automata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653" name="Google Shape;653;p73"/>
          <p:cNvSpPr txBox="1"/>
          <p:nvPr>
            <p:ph idx="4294967295" type="title"/>
          </p:nvPr>
        </p:nvSpPr>
        <p:spPr>
          <a:xfrm>
            <a:off x="272145" y="236775"/>
            <a:ext cx="2821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Push-down Automata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622662" y="889540"/>
            <a:ext cx="83994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Theoretical computer science questions: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what can we compute?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what are the principles of computing machines?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how a computing machine has to be structured to perform (any) computing task?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Topics of  theoretical computer science: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formal definitions of languages and their classification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ways of formalizing computation as a an abstract process of transition between states of a computer program independent of its implementation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proofs of computability based on these theoretical constructs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2" name="Google Shape;152;p29"/>
          <p:cNvSpPr/>
          <p:nvPr/>
        </p:nvSpPr>
        <p:spPr>
          <a:xfrm>
            <a:off x="-3" y="236765"/>
            <a:ext cx="2133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4"/>
          <p:cNvSpPr/>
          <p:nvPr/>
        </p:nvSpPr>
        <p:spPr>
          <a:xfrm>
            <a:off x="4758445" y="4333940"/>
            <a:ext cx="3898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9" name="Google Shape;659;p74"/>
          <p:cNvSpPr txBox="1"/>
          <p:nvPr/>
        </p:nvSpPr>
        <p:spPr>
          <a:xfrm>
            <a:off x="372296" y="2269975"/>
            <a:ext cx="4494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/>
              <a:t>Examples: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i="0" lang="en-US" sz="1600" u="none" cap="none" strike="noStrike">
                <a:solidFill>
                  <a:srgbClr val="000000"/>
                </a:solidFill>
              </a:rPr>
              <a:t>Grammar that ensures proper bracketing for arithmetic expressions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i="0" lang="en-US" sz="1600" u="none" cap="none" strike="noStrike">
                <a:solidFill>
                  <a:srgbClr val="000000"/>
                </a:solidFill>
              </a:rPr>
              <a:t>Instructions in a programming language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600"/>
              <a:t>Other formal languages, especially those</a:t>
            </a:r>
            <a:br>
              <a:rPr lang="en-US" sz="1600"/>
            </a:br>
            <a:r>
              <a:rPr lang="en-US" sz="1600"/>
              <a:t>that cannot be recognized by a DFA</a:t>
            </a:r>
            <a:endParaRPr sz="1600"/>
          </a:p>
        </p:txBody>
      </p:sp>
      <p:sp>
        <p:nvSpPr>
          <p:cNvPr id="660" name="Google Shape;660;p74"/>
          <p:cNvSpPr/>
          <p:nvPr/>
        </p:nvSpPr>
        <p:spPr>
          <a:xfrm>
            <a:off x="-5" y="236765"/>
            <a:ext cx="3898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61" name="Google Shape;661;p7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Context-free Languages</a:t>
            </a:r>
            <a:endParaRPr/>
          </a:p>
        </p:txBody>
      </p:sp>
      <p:sp>
        <p:nvSpPr>
          <p:cNvPr id="662" name="Google Shape;662;p74"/>
          <p:cNvSpPr txBox="1"/>
          <p:nvPr/>
        </p:nvSpPr>
        <p:spPr>
          <a:xfrm>
            <a:off x="4933021" y="2426850"/>
            <a:ext cx="4494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400" u="none" cap="none" strike="noStrike">
                <a:solidFill>
                  <a:srgbClr val="000000"/>
                </a:solidFill>
              </a:rPr>
              <a:t>Expr</a:t>
            </a:r>
            <a:r>
              <a:rPr i="0" lang="en-US" sz="1400" u="none" cap="none" strike="noStrike">
                <a:solidFill>
                  <a:srgbClr val="000000"/>
                </a:solidFill>
              </a:rPr>
              <a:t> → </a:t>
            </a:r>
            <a:r>
              <a:rPr i="1" lang="en-US" sz="1400" u="none" cap="none" strike="noStrike">
                <a:solidFill>
                  <a:srgbClr val="000000"/>
                </a:solidFill>
              </a:rPr>
              <a:t>Term</a:t>
            </a:r>
            <a:r>
              <a:rPr i="0" lang="en-US" sz="1400" u="none" cap="none" strike="noStrike">
                <a:solidFill>
                  <a:srgbClr val="000000"/>
                </a:solidFill>
              </a:rPr>
              <a:t> | </a:t>
            </a:r>
            <a:r>
              <a:rPr i="1" lang="en-US" sz="1400" u="none" cap="none" strike="noStrike">
                <a:solidFill>
                  <a:srgbClr val="000000"/>
                </a:solidFill>
              </a:rPr>
              <a:t>Expr + Term</a:t>
            </a:r>
            <a:br>
              <a:rPr i="1" lang="en-US" sz="1400" u="none" cap="none" strike="noStrike">
                <a:solidFill>
                  <a:srgbClr val="000000"/>
                </a:solidFill>
              </a:rPr>
            </a:br>
            <a:r>
              <a:rPr i="1" lang="en-US" sz="1400" u="none" cap="none" strike="noStrike">
                <a:solidFill>
                  <a:srgbClr val="000000"/>
                </a:solidFill>
              </a:rPr>
              <a:t>Term →  Fact | Term * Fact</a:t>
            </a:r>
            <a:br>
              <a:rPr i="1" lang="en-US" sz="1400" u="none" cap="none" strike="noStrike">
                <a:solidFill>
                  <a:srgbClr val="000000"/>
                </a:solidFill>
              </a:rPr>
            </a:br>
            <a:r>
              <a:rPr i="1" lang="en-US" sz="1400" u="none" cap="none" strike="noStrike">
                <a:solidFill>
                  <a:srgbClr val="000000"/>
                </a:solidFill>
              </a:rPr>
              <a:t>Fact</a:t>
            </a:r>
            <a:r>
              <a:rPr i="1" lang="en-US">
                <a:solidFill>
                  <a:schemeClr val="dk1"/>
                </a:solidFill>
              </a:rPr>
              <a:t> →  </a:t>
            </a:r>
            <a:r>
              <a:rPr i="1" lang="en-US" sz="1400" u="none" cap="none" strike="noStrike">
                <a:solidFill>
                  <a:srgbClr val="000000"/>
                </a:solidFill>
              </a:rPr>
              <a:t>a | (Expr)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i="1" lang="en-US" sz="1400" u="none" cap="none" strike="noStrike">
                <a:solidFill>
                  <a:srgbClr val="000000"/>
                </a:solidFill>
              </a:rPr>
              <a:t>&lt;</a:t>
            </a:r>
            <a:r>
              <a:rPr i="0" lang="en-US" sz="1400" u="none" cap="none" strike="noStrike">
                <a:solidFill>
                  <a:srgbClr val="000000"/>
                </a:solidFill>
              </a:rPr>
              <a:t>Inst</a:t>
            </a:r>
            <a:r>
              <a:rPr i="1" lang="en-US" sz="1400" u="none" cap="none" strike="noStrike">
                <a:solidFill>
                  <a:srgbClr val="000000"/>
                </a:solidFill>
              </a:rPr>
              <a:t>&gt; </a:t>
            </a:r>
            <a:r>
              <a:rPr i="0" lang="en-US" sz="1400" u="none" cap="none" strike="noStrike">
                <a:solidFill>
                  <a:srgbClr val="000000"/>
                </a:solidFill>
              </a:rPr>
              <a:t> &lt;While-Inst&gt; | &lt;If-Inst&gt;</a:t>
            </a:r>
            <a:br>
              <a:rPr i="0" lang="en-US" sz="1400" u="none" cap="none" strike="noStrike">
                <a:solidFill>
                  <a:srgbClr val="000000"/>
                </a:solidFill>
              </a:rPr>
            </a:br>
            <a:r>
              <a:rPr i="0" lang="en-US" sz="1400" u="none" cap="none" strike="noStrike">
                <a:solidFill>
                  <a:srgbClr val="000000"/>
                </a:solidFill>
              </a:rPr>
              <a:t>&lt;While-Inst&gt;  while (&lt;condition&gt;) {&lt;Inst&gt;}</a:t>
            </a:r>
            <a:br>
              <a:rPr i="0" lang="en-US" sz="1400" u="none" cap="none" strike="noStrike">
                <a:solidFill>
                  <a:srgbClr val="000000"/>
                </a:solidFill>
              </a:rPr>
            </a:br>
            <a:r>
              <a:rPr i="0" lang="en-US" sz="1400" u="none" cap="none" strike="noStrike">
                <a:solidFill>
                  <a:srgbClr val="000000"/>
                </a:solidFill>
              </a:rPr>
              <a:t>&lt;If-Inst&gt;  if (&lt;condition&gt;) {&lt;Inst&gt;}</a:t>
            </a:r>
            <a:br>
              <a:rPr i="0" lang="en-US" sz="1400" u="none" cap="none" strike="noStrike">
                <a:solidFill>
                  <a:srgbClr val="000000"/>
                </a:solidFill>
              </a:rPr>
            </a:br>
            <a:r>
              <a:rPr i="0" lang="en-US" sz="1400" u="none" cap="none" strike="noStrike">
                <a:solidFill>
                  <a:srgbClr val="000000"/>
                </a:solidFill>
              </a:rPr>
              <a:t>&lt;condition&gt;  …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 = {a</a:t>
            </a:r>
            <a:r>
              <a:rPr baseline="30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| n ≥ 1}:    S → ab |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aSb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74"/>
          <p:cNvSpPr/>
          <p:nvPr/>
        </p:nvSpPr>
        <p:spPr>
          <a:xfrm flipH="1" rot="10800000">
            <a:off x="1621975" y="834369"/>
            <a:ext cx="5804622" cy="14938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369" y="0"/>
                </a:lnTo>
                <a:cubicBezTo>
                  <a:pt x="2149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4"/>
          <p:cNvSpPr txBox="1"/>
          <p:nvPr/>
        </p:nvSpPr>
        <p:spPr>
          <a:xfrm>
            <a:off x="1582650" y="910550"/>
            <a:ext cx="584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</a:t>
            </a:r>
            <a:r>
              <a:rPr b="1" lang="en-US" sz="1800">
                <a:solidFill>
                  <a:srgbClr val="0070C0"/>
                </a:solidFill>
              </a:rPr>
              <a:t> of Type 2 grammar: </a:t>
            </a:r>
            <a:r>
              <a:rPr b="1" i="0" lang="en-US" sz="1800" u="none" cap="none" strike="noStrike">
                <a:solidFill>
                  <a:srgbClr val="0070C0"/>
                </a:solidFill>
              </a:rPr>
              <a:t>context-free grammar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grammar is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Type 2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context-free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if </a:t>
            </a:r>
            <a:br>
              <a:rPr lang="en-US" sz="1800"/>
            </a:br>
            <a:r>
              <a:rPr lang="en-US" sz="1800"/>
              <a:t>	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for all (production) rules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>
                <a:solidFill>
                  <a:schemeClr val="dk1"/>
                </a:solidFill>
              </a:rPr>
              <a:t> in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it is true that</a:t>
            </a:r>
            <a:br>
              <a:rPr lang="en-US" sz="1800"/>
            </a:br>
            <a:r>
              <a:rPr lang="en-US" sz="1800"/>
              <a:t>		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is a single variable, i.e.,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∈ N</a:t>
            </a:r>
            <a:r>
              <a:rPr i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/>
          </a:p>
        </p:txBody>
      </p:sp>
      <p:sp>
        <p:nvSpPr>
          <p:cNvPr id="665" name="Google Shape;665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"/>
          <p:cNvSpPr txBox="1"/>
          <p:nvPr/>
        </p:nvSpPr>
        <p:spPr>
          <a:xfrm>
            <a:off x="372292" y="877142"/>
            <a:ext cx="839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Finding a automaton representation for context-free languages</a:t>
            </a:r>
            <a:r>
              <a:rPr lang="en-US" sz="1800"/>
              <a:t>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finite-state automaton that uses a stack as memory. This makes PDA more powerful than DFA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671" name="Google Shape;671;p75"/>
          <p:cNvSpPr/>
          <p:nvPr/>
        </p:nvSpPr>
        <p:spPr>
          <a:xfrm>
            <a:off x="1" y="236775"/>
            <a:ext cx="4364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2" name="Google Shape;672;p7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</a:t>
            </a:r>
            <a:r>
              <a:rPr lang="en-US" sz="2400"/>
              <a:t>D</a:t>
            </a:r>
            <a:r>
              <a:rPr i="0" lang="en-US" sz="2400" u="none" cap="none" strike="noStrike">
                <a:solidFill>
                  <a:srgbClr val="000000"/>
                </a:solidFill>
              </a:rPr>
              <a:t>own Automata (PDA)</a:t>
            </a:r>
            <a:endParaRPr/>
          </a:p>
        </p:txBody>
      </p:sp>
      <p:sp>
        <p:nvSpPr>
          <p:cNvPr id="673" name="Google Shape;673;p75"/>
          <p:cNvSpPr/>
          <p:nvPr/>
        </p:nvSpPr>
        <p:spPr>
          <a:xfrm flipH="1" rot="10800000">
            <a:off x="290875" y="1800542"/>
            <a:ext cx="8562240" cy="309295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970" y="0"/>
                </a:lnTo>
                <a:cubicBezTo>
                  <a:pt x="2131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5"/>
          <p:cNvSpPr txBox="1"/>
          <p:nvPr/>
        </p:nvSpPr>
        <p:spPr>
          <a:xfrm>
            <a:off x="363567" y="1838689"/>
            <a:ext cx="8091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58ED5"/>
                </a:solidFill>
              </a:rPr>
              <a:t>Definition: push-down automaton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A (</a:t>
            </a:r>
            <a:r>
              <a:rPr i="1" lang="en-US" sz="1600" u="none" cap="none" strike="noStrike">
                <a:solidFill>
                  <a:srgbClr val="000000"/>
                </a:solidFill>
              </a:rPr>
              <a:t>nondeterministic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) push-down automaton (PDA) </a:t>
            </a:r>
            <a:br>
              <a:rPr i="0" lang="en-US" sz="1600" u="none" cap="none" strike="noStrike">
                <a:solidFill>
                  <a:srgbClr val="000000"/>
                </a:solidFill>
              </a:rPr>
            </a:br>
            <a:r>
              <a:rPr i="0" lang="en-US" sz="1600" u="none" cap="none" strike="noStrike">
                <a:solidFill>
                  <a:srgbClr val="000000"/>
                </a:solidFill>
              </a:rPr>
              <a:t>is defined by a 6-tuple 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(Q,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Σ, Γ, δ,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</a:t>
            </a:r>
            <a:r>
              <a:rPr baseline="-25000"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#) 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consisting of: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1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, a finite set of states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en-US" sz="1600">
                <a:solidFill>
                  <a:schemeClr val="dk1"/>
                </a:solidFill>
              </a:rPr>
              <a:t>, 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a finite set of symbols called the input alphabet, 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, a finite set of symbols called the stack alphabet (different from </a:t>
            </a:r>
            <a:r>
              <a:rPr lang="en-US" sz="1600"/>
              <a:t>DFA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δ: Q × {Σ∪ {ε}} × Γ → P(Q × Γ*)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, a transition function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∈ Q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, an initial or start state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# ∈ Γ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, the initial stack symbol (different from </a:t>
            </a:r>
            <a:r>
              <a:rPr lang="en-US" sz="1600"/>
              <a:t>DFA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 txBox="1"/>
          <p:nvPr/>
        </p:nvSpPr>
        <p:spPr>
          <a:xfrm>
            <a:off x="462802" y="2931470"/>
            <a:ext cx="83994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Intuition of push-down automaton: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as before for DFA, execution from left to right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possible, process symbol right away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not possible, delay processing and continue with layered cal</a:t>
            </a:r>
            <a:r>
              <a:rPr lang="en-US" sz="1800"/>
              <a:t>l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until processing becomes possible (recursive logic)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push-down automaton accepts a word if, after execution, the stack is empty</a:t>
            </a:r>
            <a:endParaRPr sz="1800"/>
          </a:p>
        </p:txBody>
      </p:sp>
      <p:sp>
        <p:nvSpPr>
          <p:cNvPr id="680" name="Google Shape;680;p76"/>
          <p:cNvSpPr/>
          <p:nvPr/>
        </p:nvSpPr>
        <p:spPr>
          <a:xfrm>
            <a:off x="-3" y="236765"/>
            <a:ext cx="3695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1" name="Google Shape;681;p7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Automata</a:t>
            </a:r>
            <a:endParaRPr/>
          </a:p>
        </p:txBody>
      </p:sp>
      <p:pic>
        <p:nvPicPr>
          <p:cNvPr id="682" name="Google Shape;6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375" y="866990"/>
            <a:ext cx="4238154" cy="232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600" y="669374"/>
            <a:ext cx="3029000" cy="16598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7"/>
          <p:cNvSpPr/>
          <p:nvPr/>
        </p:nvSpPr>
        <p:spPr>
          <a:xfrm>
            <a:off x="-3" y="236765"/>
            <a:ext cx="3695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9" name="Google Shape;689;p7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Automata</a:t>
            </a:r>
            <a:endParaRPr/>
          </a:p>
        </p:txBody>
      </p:sp>
      <p:sp>
        <p:nvSpPr>
          <p:cNvPr id="690" name="Google Shape;690;p77"/>
          <p:cNvSpPr txBox="1"/>
          <p:nvPr/>
        </p:nvSpPr>
        <p:spPr>
          <a:xfrm>
            <a:off x="452500" y="736450"/>
            <a:ext cx="8691600" cy="4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Interpretation of transition function  </a:t>
            </a:r>
            <a:r>
              <a:rPr b="1" lang="en-US" sz="1800"/>
              <a:t> </a:t>
            </a:r>
            <a:br>
              <a:rPr b="1" lang="en-US" sz="1800"/>
            </a:br>
            <a:r>
              <a:rPr b="1" lang="en-US" sz="1800"/>
              <a:t>		</a:t>
            </a: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(z ,a ,A) ∋ (z′, </a:t>
            </a:r>
            <a:r>
              <a:rPr i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Input to transition function is a 3</a:t>
            </a:r>
            <a:r>
              <a:rPr lang="en-US" sz="1800"/>
              <a:t>-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tuple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(z, a, A)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automaton is in state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push-down automaton reads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a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(input symbol)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is a stack symbol that should be on top of the stack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Output to transition function is a pair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(z’, γ)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z’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the new state in Q that the PDA transitions to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γ=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is the string of stack symbols </a:t>
            </a:r>
            <a:r>
              <a:rPr lang="en-US" sz="1800"/>
              <a:t>to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replace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r>
              <a:rPr lang="en-US" sz="1800"/>
              <a:t>on the top of the stack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upper element in stack is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transition to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z’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and replace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with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baseline="-25000"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= 0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(empty string)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just remove the upper element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push-down automaton accepts a word if after execution the stack is empty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do not need to define an explicit end state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/>
          <p:nvPr/>
        </p:nvSpPr>
        <p:spPr>
          <a:xfrm>
            <a:off x="373251" y="852675"/>
            <a:ext cx="5222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lang="en-US" sz="1800"/>
              <a:t>Note: there is only one state</a:t>
            </a:r>
            <a:endParaRPr sz="1800"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t/>
            </a:r>
            <a:endParaRPr b="1" sz="1800"/>
          </a:p>
        </p:txBody>
      </p:sp>
      <p:sp>
        <p:nvSpPr>
          <p:cNvPr id="696" name="Google Shape;696;p78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p78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698" name="Google Shape;698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700" name="Google Shape;700;p78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701" name="Google Shape;701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3" name="Google Shape;703;p78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704" name="Google Shape;704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6" name="Google Shape;706;p78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707" name="Google Shape;707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09" name="Google Shape;709;p78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710" name="Google Shape;710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12" name="Google Shape;712;p78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713" name="Google Shape;713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15" name="Google Shape;715;p78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716" name="Google Shape;716;p78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717" name="Google Shape;717;p78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78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78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0" name="Google Shape;720;p78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721" name="Google Shape;721;p78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8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723" name="Google Shape;723;p78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78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78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726" name="Google Shape;726;p78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27" name="Google Shape;727;p78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728" name="Google Shape;728;p78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78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Process x</a:t>
              </a:r>
              <a:endParaRPr/>
            </a:p>
          </p:txBody>
        </p:sp>
      </p:grpSp>
      <p:sp>
        <p:nvSpPr>
          <p:cNvPr id="730" name="Google Shape;730;p78"/>
          <p:cNvSpPr/>
          <p:nvPr/>
        </p:nvSpPr>
        <p:spPr>
          <a:xfrm>
            <a:off x="4730553" y="1870393"/>
            <a:ext cx="334800" cy="6890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78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32" name="Google Shape;732;p78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733" name="Google Shape;733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35" name="Google Shape;735;p78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736" name="Google Shape;736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38" name="Google Shape;738;p78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739" name="Google Shape;739;p78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78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41" name="Google Shape;741;p78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742" name="Google Shape;742;p78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78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44" name="Google Shape;744;p78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5" name="Google Shape;745;p7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9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51" name="Google Shape;751;p7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752" name="Google Shape;752;p79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753" name="Google Shape;753;p79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79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755" name="Google Shape;755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757" name="Google Shape;757;p79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758" name="Google Shape;758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0" name="Google Shape;760;p79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761" name="Google Shape;761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3" name="Google Shape;763;p79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764" name="Google Shape;764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6" name="Google Shape;766;p79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767" name="Google Shape;767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69" name="Google Shape;769;p79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770" name="Google Shape;770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72" name="Google Shape;772;p79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773" name="Google Shape;773;p79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774" name="Google Shape;774;p79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79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79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7" name="Google Shape;777;p79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778" name="Google Shape;778;p79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79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780" name="Google Shape;780;p79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79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79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783" name="Google Shape;783;p79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84" name="Google Shape;784;p79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785" name="Google Shape;785;p79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79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Push A</a:t>
              </a:r>
              <a:endParaRPr/>
            </a:p>
          </p:txBody>
        </p:sp>
      </p:grpSp>
      <p:sp>
        <p:nvSpPr>
          <p:cNvPr id="787" name="Google Shape;787;p79"/>
          <p:cNvSpPr/>
          <p:nvPr/>
        </p:nvSpPr>
        <p:spPr>
          <a:xfrm flipH="1">
            <a:off x="5065358" y="1860049"/>
            <a:ext cx="51570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8" name="Google Shape;788;p79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89" name="Google Shape;789;p79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790" name="Google Shape;790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92" name="Google Shape;792;p79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793" name="Google Shape;793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95" name="Google Shape;795;p79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796" name="Google Shape;796;p79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9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798" name="Google Shape;798;p79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799" name="Google Shape;799;p79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9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801" name="Google Shape;801;p79"/>
          <p:cNvCxnSpPr>
            <a:stCxn id="786" idx="3"/>
            <a:endCxn id="780" idx="1"/>
          </p:cNvCxnSpPr>
          <p:nvPr/>
        </p:nvCxnSpPr>
        <p:spPr>
          <a:xfrm>
            <a:off x="6335947" y="3161022"/>
            <a:ext cx="1215000" cy="1095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0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7" name="Google Shape;807;p8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808" name="Google Shape;808;p80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809" name="Google Shape;809;p80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0" name="Google Shape;810;p80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811" name="Google Shape;811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813" name="Google Shape;813;p80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814" name="Google Shape;814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16" name="Google Shape;816;p80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817" name="Google Shape;817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19" name="Google Shape;819;p80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820" name="Google Shape;820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22" name="Google Shape;822;p80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823" name="Google Shape;823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25" name="Google Shape;825;p80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826" name="Google Shape;826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28" name="Google Shape;828;p80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829" name="Google Shape;829;p80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830" name="Google Shape;830;p80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80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80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3" name="Google Shape;833;p80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834" name="Google Shape;834;p80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80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836" name="Google Shape;836;p80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80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839" name="Google Shape;839;p80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40" name="Google Shape;840;p80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841" name="Google Shape;841;p80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80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Process y</a:t>
              </a:r>
              <a:endParaRPr/>
            </a:p>
          </p:txBody>
        </p:sp>
      </p:grpSp>
      <p:sp>
        <p:nvSpPr>
          <p:cNvPr id="843" name="Google Shape;843;p80"/>
          <p:cNvSpPr/>
          <p:nvPr/>
        </p:nvSpPr>
        <p:spPr>
          <a:xfrm flipH="1">
            <a:off x="5522558" y="1860049"/>
            <a:ext cx="51570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4" name="Google Shape;844;p80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45" name="Google Shape;845;p80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846" name="Google Shape;846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48" name="Google Shape;848;p80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849" name="Google Shape;849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51" name="Google Shape;851;p80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852" name="Google Shape;852;p80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80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54" name="Google Shape;854;p80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855" name="Google Shape;855;p80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80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1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62" name="Google Shape;862;p8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863" name="Google Shape;863;p81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864" name="Google Shape;864;p81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81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866" name="Google Shape;866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868" name="Google Shape;868;p81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869" name="Google Shape;869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1" name="Google Shape;871;p81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872" name="Google Shape;872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4" name="Google Shape;874;p81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875" name="Google Shape;875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77" name="Google Shape;877;p81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878" name="Google Shape;878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80" name="Google Shape;880;p81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881" name="Google Shape;881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83" name="Google Shape;883;p81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884" name="Google Shape;884;p81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885" name="Google Shape;885;p81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81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81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8" name="Google Shape;888;p81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889" name="Google Shape;889;p81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81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891" name="Google Shape;891;p81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81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81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894" name="Google Shape;894;p81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95" name="Google Shape;895;p81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896" name="Google Shape;896;p81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81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Push A</a:t>
              </a:r>
              <a:endParaRPr/>
            </a:p>
          </p:txBody>
        </p:sp>
      </p:grpSp>
      <p:sp>
        <p:nvSpPr>
          <p:cNvPr id="898" name="Google Shape;898;p81"/>
          <p:cNvSpPr/>
          <p:nvPr/>
        </p:nvSpPr>
        <p:spPr>
          <a:xfrm flipH="1">
            <a:off x="5979758" y="1860049"/>
            <a:ext cx="51570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" name="Google Shape;899;p81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900" name="Google Shape;900;p81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901" name="Google Shape;901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03" name="Google Shape;903;p81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904" name="Google Shape;904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06" name="Google Shape;906;p81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907" name="Google Shape;907;p81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81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09" name="Google Shape;909;p81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910" name="Google Shape;910;p81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81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912" name="Google Shape;912;p81"/>
          <p:cNvCxnSpPr>
            <a:stCxn id="897" idx="3"/>
            <a:endCxn id="892" idx="1"/>
          </p:cNvCxnSpPr>
          <p:nvPr/>
        </p:nvCxnSpPr>
        <p:spPr>
          <a:xfrm>
            <a:off x="6335947" y="3161022"/>
            <a:ext cx="1215000" cy="722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2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18" name="Google Shape;918;p8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919" name="Google Shape;919;p82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920" name="Google Shape;920;p82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82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922" name="Google Shape;922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924" name="Google Shape;924;p82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925" name="Google Shape;925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27" name="Google Shape;927;p82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928" name="Google Shape;928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0" name="Google Shape;930;p82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931" name="Google Shape;931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3" name="Google Shape;933;p82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934" name="Google Shape;934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36" name="Google Shape;936;p82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937" name="Google Shape;937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39" name="Google Shape;939;p82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940" name="Google Shape;940;p82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941" name="Google Shape;941;p82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82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82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4" name="Google Shape;944;p82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945" name="Google Shape;945;p82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82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947" name="Google Shape;947;p82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82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82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950" name="Google Shape;950;p82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51" name="Google Shape;951;p82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952" name="Google Shape;952;p82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82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Process z</a:t>
              </a:r>
              <a:endParaRPr/>
            </a:p>
          </p:txBody>
        </p:sp>
      </p:grpSp>
      <p:sp>
        <p:nvSpPr>
          <p:cNvPr id="954" name="Google Shape;954;p82"/>
          <p:cNvSpPr/>
          <p:nvPr/>
        </p:nvSpPr>
        <p:spPr>
          <a:xfrm flipH="1">
            <a:off x="5979673" y="1860050"/>
            <a:ext cx="640602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5" name="Google Shape;955;p82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956" name="Google Shape;956;p82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957" name="Google Shape;957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59" name="Google Shape;959;p82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960" name="Google Shape;960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62" name="Google Shape;962;p82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963" name="Google Shape;963;p82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82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65" name="Google Shape;965;p82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966" name="Google Shape;966;p82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82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3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73" name="Google Shape;973;p8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974" name="Google Shape;974;p83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975" name="Google Shape;975;p83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6" name="Google Shape;976;p83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977" name="Google Shape;977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979" name="Google Shape;979;p83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980" name="Google Shape;980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82" name="Google Shape;982;p83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983" name="Google Shape;983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85" name="Google Shape;985;p83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986" name="Google Shape;986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88" name="Google Shape;988;p83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989" name="Google Shape;989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91" name="Google Shape;991;p83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992" name="Google Shape;992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94" name="Google Shape;994;p83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995" name="Google Shape;995;p83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996" name="Google Shape;996;p83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83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83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9" name="Google Shape;999;p83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1000" name="Google Shape;1000;p83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83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1002" name="Google Shape;1002;p83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83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83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1005" name="Google Shape;1005;p83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06" name="Google Shape;1006;p83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1007" name="Google Shape;1007;p83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83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Process z</a:t>
              </a:r>
              <a:endParaRPr/>
            </a:p>
          </p:txBody>
        </p:sp>
      </p:grpSp>
      <p:sp>
        <p:nvSpPr>
          <p:cNvPr id="1009" name="Google Shape;1009;p83"/>
          <p:cNvSpPr/>
          <p:nvPr/>
        </p:nvSpPr>
        <p:spPr>
          <a:xfrm flipH="1">
            <a:off x="5979633" y="1860050"/>
            <a:ext cx="1097604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83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11" name="Google Shape;1011;p83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1012" name="Google Shape;1012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4" name="Google Shape;1014;p83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1015" name="Google Shape;1015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17" name="Google Shape;1017;p83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1018" name="Google Shape;1018;p83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83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20" name="Google Shape;1020;p83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1021" name="Google Shape;1021;p83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83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372292" y="772117"/>
            <a:ext cx="8399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Fundamental understanding of the theory of computing is important: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How do we model computing? How do we abstract this process?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modeling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input</a:t>
            </a:r>
            <a:r>
              <a:rPr lang="en-US" sz="1800"/>
              <a:t>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breaks down to accepting a finite sequence of bits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modeling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output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from a finite sequence of bits we can, in principle,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constitute any output (numbers, graphics, sound etc.)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modeling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processing: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 principle, bit-by-bit operations but need to have memory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to keep track of intermediate steps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“power” of computing models ultimately changes with their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ability to memorize intermediate steps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and we need rules that define how we transition from one operation to the next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e.g.: calculating machines are based on arithmetic operations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more generally, computing machine must have rules to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transition between a finite number of internal states</a:t>
            </a:r>
            <a:endParaRPr sz="1800"/>
          </a:p>
        </p:txBody>
      </p:sp>
      <p:sp>
        <p:nvSpPr>
          <p:cNvPr id="159" name="Google Shape;159;p30"/>
          <p:cNvSpPr/>
          <p:nvPr/>
        </p:nvSpPr>
        <p:spPr>
          <a:xfrm>
            <a:off x="-3" y="236765"/>
            <a:ext cx="2133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4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8" name="Google Shape;1028;p8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1029" name="Google Shape;1029;p84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1030" name="Google Shape;1030;p84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84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1032" name="Google Shape;1032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1034" name="Google Shape;1034;p84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1035" name="Google Shape;1035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37" name="Google Shape;1037;p84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1038" name="Google Shape;1038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40" name="Google Shape;1040;p84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1041" name="Google Shape;1041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43" name="Google Shape;1043;p84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1044" name="Google Shape;1044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46" name="Google Shape;1046;p84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1047" name="Google Shape;1047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49" name="Google Shape;1049;p84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1050" name="Google Shape;1050;p84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1051" name="Google Shape;1051;p84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84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84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4" name="Google Shape;1054;p84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1055" name="Google Shape;1055;p84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84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1057" name="Google Shape;1057;p84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84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84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1060" name="Google Shape;1060;p84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61" name="Google Shape;1061;p84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1062" name="Google Shape;1062;p84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84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Pop</a:t>
              </a:r>
              <a:endParaRPr/>
            </a:p>
          </p:txBody>
        </p:sp>
      </p:grpSp>
      <p:sp>
        <p:nvSpPr>
          <p:cNvPr id="1064" name="Google Shape;1064;p84"/>
          <p:cNvSpPr/>
          <p:nvPr/>
        </p:nvSpPr>
        <p:spPr>
          <a:xfrm flipH="1">
            <a:off x="5979629" y="1860050"/>
            <a:ext cx="1571292" cy="6994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5" name="Google Shape;1065;p84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66" name="Google Shape;1066;p84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1067" name="Google Shape;1067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69" name="Google Shape;1069;p84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1070" name="Google Shape;1070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72" name="Google Shape;1072;p84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1073" name="Google Shape;1073;p84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84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75" name="Google Shape;1075;p84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1076" name="Google Shape;1076;p84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84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078" name="Google Shape;1078;p84"/>
          <p:cNvCxnSpPr>
            <a:stCxn id="1063" idx="3"/>
            <a:endCxn id="1058" idx="1"/>
          </p:cNvCxnSpPr>
          <p:nvPr/>
        </p:nvCxnSpPr>
        <p:spPr>
          <a:xfrm>
            <a:off x="6335947" y="3161022"/>
            <a:ext cx="1215000" cy="7227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5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84" name="Google Shape;1084;p8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1085" name="Google Shape;1085;p85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1086" name="Google Shape;1086;p85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85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1088" name="Google Shape;1088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1090" name="Google Shape;1090;p85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1091" name="Google Shape;1091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93" name="Google Shape;1093;p85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1094" name="Google Shape;1094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96" name="Google Shape;1096;p85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1097" name="Google Shape;1097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99" name="Google Shape;1099;p85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1100" name="Google Shape;1100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02" name="Google Shape;1102;p85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1103" name="Google Shape;1103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05" name="Google Shape;1105;p85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1106" name="Google Shape;1106;p85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1107" name="Google Shape;1107;p85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85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85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0" name="Google Shape;1110;p85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1111" name="Google Shape;1111;p85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85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1113" name="Google Shape;1113;p85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-US" sz="2100"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85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85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1116" name="Google Shape;1116;p85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17" name="Google Shape;1117;p85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1118" name="Google Shape;1118;p85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85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Process z</a:t>
              </a:r>
              <a:endParaRPr/>
            </a:p>
          </p:txBody>
        </p:sp>
      </p:grpSp>
      <p:sp>
        <p:nvSpPr>
          <p:cNvPr id="1120" name="Google Shape;1120;p85"/>
          <p:cNvSpPr/>
          <p:nvPr/>
        </p:nvSpPr>
        <p:spPr>
          <a:xfrm flipH="1">
            <a:off x="5979617" y="1836750"/>
            <a:ext cx="2083482" cy="7226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1" name="Google Shape;1121;p85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22" name="Google Shape;1122;p85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1123" name="Google Shape;1123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25" name="Google Shape;1125;p85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1126" name="Google Shape;1126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28" name="Google Shape;1128;p85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1129" name="Google Shape;1129;p85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85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31" name="Google Shape;1131;p85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1132" name="Google Shape;1132;p85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85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6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39" name="Google Shape;1139;p8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1140" name="Google Shape;1140;p86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1141" name="Google Shape;1141;p86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2" name="Google Shape;1142;p86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1143" name="Google Shape;1143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1145" name="Google Shape;1145;p86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1146" name="Google Shape;1146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48" name="Google Shape;1148;p86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1149" name="Google Shape;1149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51" name="Google Shape;1151;p86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1152" name="Google Shape;1152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54" name="Google Shape;1154;p86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1155" name="Google Shape;1155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57" name="Google Shape;1157;p86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1158" name="Google Shape;1158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60" name="Google Shape;1160;p86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1161" name="Google Shape;1161;p86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1162" name="Google Shape;1162;p86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6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86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5" name="Google Shape;1165;p86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1166" name="Google Shape;1166;p86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86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1168" name="Google Shape;1168;p86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86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86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1171" name="Google Shape;1171;p86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72" name="Google Shape;1172;p86"/>
          <p:cNvGrpSpPr/>
          <p:nvPr/>
        </p:nvGrpSpPr>
        <p:grpSpPr>
          <a:xfrm>
            <a:off x="4239627" y="2569000"/>
            <a:ext cx="2154900" cy="1016775"/>
            <a:chOff x="-1" y="-1"/>
            <a:chExt cx="2154900" cy="1355700"/>
          </a:xfrm>
        </p:grpSpPr>
        <p:sp>
          <p:nvSpPr>
            <p:cNvPr id="1173" name="Google Shape;1173;p86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86"/>
            <p:cNvSpPr txBox="1"/>
            <p:nvPr/>
          </p:nvSpPr>
          <p:spPr>
            <a:xfrm>
              <a:off x="58419" y="481561"/>
              <a:ext cx="2037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Pop</a:t>
              </a:r>
              <a:endParaRPr/>
            </a:p>
          </p:txBody>
        </p:sp>
      </p:grpSp>
      <p:sp>
        <p:nvSpPr>
          <p:cNvPr id="1175" name="Google Shape;1175;p86"/>
          <p:cNvSpPr/>
          <p:nvPr/>
        </p:nvSpPr>
        <p:spPr>
          <a:xfrm flipH="1">
            <a:off x="5979601" y="1860051"/>
            <a:ext cx="2548476" cy="69935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6" name="Google Shape;1176;p86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77" name="Google Shape;1177;p86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1178" name="Google Shape;1178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80" name="Google Shape;1180;p86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1181" name="Google Shape;1181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83" name="Google Shape;1183;p86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1184" name="Google Shape;1184;p86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86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86" name="Google Shape;1186;p86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1187" name="Google Shape;1187;p86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86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1189" name="Google Shape;1189;p86"/>
          <p:cNvCxnSpPr/>
          <p:nvPr/>
        </p:nvCxnSpPr>
        <p:spPr>
          <a:xfrm>
            <a:off x="6335947" y="3161022"/>
            <a:ext cx="1212900" cy="1120200"/>
          </a:xfrm>
          <a:prstGeom prst="straightConnector1">
            <a:avLst/>
          </a:prstGeom>
          <a:noFill/>
          <a:ln cap="flat" cmpd="sng" w="28575">
            <a:solidFill>
              <a:srgbClr val="DD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7"/>
          <p:cNvSpPr/>
          <p:nvPr/>
        </p:nvSpPr>
        <p:spPr>
          <a:xfrm>
            <a:off x="1" y="236775"/>
            <a:ext cx="4869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5" name="Google Shape;1195;p8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Push-down Automat</a:t>
            </a:r>
            <a:r>
              <a:rPr lang="en-US" sz="2400"/>
              <a:t>on Example</a:t>
            </a:r>
            <a:endParaRPr/>
          </a:p>
        </p:txBody>
      </p:sp>
      <p:sp>
        <p:nvSpPr>
          <p:cNvPr id="1196" name="Google Shape;1196;p87"/>
          <p:cNvSpPr txBox="1"/>
          <p:nvPr/>
        </p:nvSpPr>
        <p:spPr>
          <a:xfrm>
            <a:off x="373251" y="852675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= {w | w ∈ {a, b, x, y, z}* ∧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|w|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}</a:t>
            </a:r>
            <a:endParaRPr b="1" sz="1800"/>
          </a:p>
        </p:txBody>
      </p:sp>
      <p:sp>
        <p:nvSpPr>
          <p:cNvPr id="1197" name="Google Shape;1197;p87"/>
          <p:cNvSpPr/>
          <p:nvPr/>
        </p:nvSpPr>
        <p:spPr>
          <a:xfrm>
            <a:off x="2771775" y="3479426"/>
            <a:ext cx="3188700" cy="1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8" name="Google Shape;1198;p87"/>
          <p:cNvGrpSpPr/>
          <p:nvPr/>
        </p:nvGrpSpPr>
        <p:grpSpPr>
          <a:xfrm>
            <a:off x="4378607" y="1442363"/>
            <a:ext cx="491100" cy="488719"/>
            <a:chOff x="0" y="-1"/>
            <a:chExt cx="491100" cy="651625"/>
          </a:xfrm>
        </p:grpSpPr>
        <p:sp>
          <p:nvSpPr>
            <p:cNvPr id="1199" name="Google Shape;1199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  <p:grpSp>
        <p:nvGrpSpPr>
          <p:cNvPr id="1201" name="Google Shape;1201;p87"/>
          <p:cNvGrpSpPr/>
          <p:nvPr/>
        </p:nvGrpSpPr>
        <p:grpSpPr>
          <a:xfrm>
            <a:off x="4869829" y="1438832"/>
            <a:ext cx="491100" cy="488719"/>
            <a:chOff x="0" y="-1"/>
            <a:chExt cx="491100" cy="651625"/>
          </a:xfrm>
        </p:grpSpPr>
        <p:sp>
          <p:nvSpPr>
            <p:cNvPr id="1202" name="Google Shape;1202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04" name="Google Shape;1204;p87"/>
          <p:cNvGrpSpPr/>
          <p:nvPr/>
        </p:nvGrpSpPr>
        <p:grpSpPr>
          <a:xfrm>
            <a:off x="5346336" y="1438832"/>
            <a:ext cx="491100" cy="488719"/>
            <a:chOff x="0" y="-1"/>
            <a:chExt cx="491100" cy="651625"/>
          </a:xfrm>
        </p:grpSpPr>
        <p:sp>
          <p:nvSpPr>
            <p:cNvPr id="1205" name="Google Shape;1205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07" name="Google Shape;1207;p87"/>
          <p:cNvGrpSpPr/>
          <p:nvPr/>
        </p:nvGrpSpPr>
        <p:grpSpPr>
          <a:xfrm>
            <a:off x="5823513" y="1442363"/>
            <a:ext cx="491100" cy="488719"/>
            <a:chOff x="0" y="-1"/>
            <a:chExt cx="491100" cy="651625"/>
          </a:xfrm>
        </p:grpSpPr>
        <p:sp>
          <p:nvSpPr>
            <p:cNvPr id="1208" name="Google Shape;1208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10" name="Google Shape;1210;p87"/>
          <p:cNvGrpSpPr/>
          <p:nvPr/>
        </p:nvGrpSpPr>
        <p:grpSpPr>
          <a:xfrm>
            <a:off x="6314733" y="1438832"/>
            <a:ext cx="491100" cy="488719"/>
            <a:chOff x="0" y="-1"/>
            <a:chExt cx="491100" cy="651625"/>
          </a:xfrm>
        </p:grpSpPr>
        <p:sp>
          <p:nvSpPr>
            <p:cNvPr id="1211" name="Google Shape;1211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13" name="Google Shape;1213;p87"/>
          <p:cNvGrpSpPr/>
          <p:nvPr/>
        </p:nvGrpSpPr>
        <p:grpSpPr>
          <a:xfrm>
            <a:off x="6791241" y="1438832"/>
            <a:ext cx="491100" cy="488719"/>
            <a:chOff x="0" y="-1"/>
            <a:chExt cx="491100" cy="651625"/>
          </a:xfrm>
        </p:grpSpPr>
        <p:sp>
          <p:nvSpPr>
            <p:cNvPr id="1214" name="Google Shape;1214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16" name="Google Shape;1216;p87"/>
          <p:cNvSpPr txBox="1"/>
          <p:nvPr/>
        </p:nvSpPr>
        <p:spPr>
          <a:xfrm>
            <a:off x="3553035" y="1444545"/>
            <a:ext cx="67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grpSp>
        <p:nvGrpSpPr>
          <p:cNvPr id="1217" name="Google Shape;1217;p87"/>
          <p:cNvGrpSpPr/>
          <p:nvPr/>
        </p:nvGrpSpPr>
        <p:grpSpPr>
          <a:xfrm>
            <a:off x="7550929" y="2579407"/>
            <a:ext cx="1282442" cy="2321134"/>
            <a:chOff x="0" y="0"/>
            <a:chExt cx="1282442" cy="3094846"/>
          </a:xfrm>
        </p:grpSpPr>
        <p:sp>
          <p:nvSpPr>
            <p:cNvPr id="1218" name="Google Shape;1218;p87"/>
            <p:cNvSpPr/>
            <p:nvPr/>
          </p:nvSpPr>
          <p:spPr>
            <a:xfrm>
              <a:off x="0" y="983049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87"/>
            <p:cNvSpPr/>
            <p:nvPr/>
          </p:nvSpPr>
          <p:spPr>
            <a:xfrm>
              <a:off x="0" y="496882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87"/>
            <p:cNvSpPr/>
            <p:nvPr/>
          </p:nvSpPr>
          <p:spPr>
            <a:xfrm>
              <a:off x="0" y="0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1" name="Google Shape;1221;p87"/>
            <p:cNvGrpSpPr/>
            <p:nvPr/>
          </p:nvGrpSpPr>
          <p:grpSpPr>
            <a:xfrm>
              <a:off x="0" y="2473694"/>
              <a:ext cx="479400" cy="621152"/>
              <a:chOff x="0" y="-1"/>
              <a:chExt cx="479400" cy="621152"/>
            </a:xfrm>
          </p:grpSpPr>
          <p:sp>
            <p:nvSpPr>
              <p:cNvPr id="1222" name="Google Shape;1222;p87"/>
              <p:cNvSpPr/>
              <p:nvPr/>
            </p:nvSpPr>
            <p:spPr>
              <a:xfrm>
                <a:off x="0" y="-1"/>
                <a:ext cx="479400" cy="496800"/>
              </a:xfrm>
              <a:prstGeom prst="rect">
                <a:avLst/>
              </a:prstGeom>
              <a:solidFill>
                <a:srgbClr val="F2F2F2"/>
              </a:solidFill>
              <a:ln cap="flat" cmpd="sng" w="25400">
                <a:solidFill>
                  <a:srgbClr val="3A5E8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87"/>
              <p:cNvSpPr txBox="1"/>
              <p:nvPr/>
            </p:nvSpPr>
            <p:spPr>
              <a:xfrm>
                <a:off x="58419" y="67051"/>
                <a:ext cx="362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100"/>
                  <a:buFont typeface="Calibri"/>
                  <a:buNone/>
                </a:pPr>
                <a:r>
                  <a:rPr b="0" i="0" lang="en-US" sz="21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#</a:t>
                </a:r>
                <a:endParaRPr/>
              </a:p>
            </p:txBody>
          </p:sp>
        </p:grpSp>
        <p:sp>
          <p:nvSpPr>
            <p:cNvPr id="1224" name="Google Shape;1224;p87"/>
            <p:cNvSpPr/>
            <p:nvPr/>
          </p:nvSpPr>
          <p:spPr>
            <a:xfrm>
              <a:off x="0" y="1987528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>
              <a:off x="0" y="1490646"/>
              <a:ext cx="479400" cy="496800"/>
            </a:xfrm>
            <a:prstGeom prst="rect">
              <a:avLst/>
            </a:prstGeom>
            <a:solidFill>
              <a:srgbClr val="F2F2F2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87"/>
            <p:cNvSpPr txBox="1"/>
            <p:nvPr/>
          </p:nvSpPr>
          <p:spPr>
            <a:xfrm>
              <a:off x="629042" y="182607"/>
              <a:ext cx="653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stack</a:t>
              </a:r>
              <a:endParaRPr/>
            </a:p>
          </p:txBody>
        </p:sp>
      </p:grpSp>
      <p:graphicFrame>
        <p:nvGraphicFramePr>
          <p:cNvPr id="1227" name="Google Shape;1227;p87"/>
          <p:cNvGraphicFramePr/>
          <p:nvPr/>
        </p:nvGraphicFramePr>
        <p:xfrm>
          <a:off x="373262" y="1959366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{4955DC07-1DC8-42D1-B987-CC31CD1E736E}</a:tableStyleId>
              </a:tblPr>
              <a:tblGrid>
                <a:gridCol w="895175"/>
                <a:gridCol w="895175"/>
                <a:gridCol w="895175"/>
              </a:tblGrid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Input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Stack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400" u="none" cap="none" strike="noStrike"/>
                        <a:t>Action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A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Push B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A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B</a:t>
                      </a:r>
                      <a:endParaRPr sz="1100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x-z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25725" marB="25725" marR="34300" marL="34300"/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i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ε</a:t>
                      </a:r>
                      <a:endParaRPr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#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cap="none" strike="noStrike"/>
                        <a:t>Pop</a:t>
                      </a:r>
                      <a:endParaRPr sz="1100"/>
                    </a:p>
                  </a:txBody>
                  <a:tcPr marT="25725" marB="25725" marR="34300" marL="34300"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28" name="Google Shape;1228;p87"/>
          <p:cNvGrpSpPr/>
          <p:nvPr/>
        </p:nvGrpSpPr>
        <p:grpSpPr>
          <a:xfrm>
            <a:off x="4010626" y="2569001"/>
            <a:ext cx="2872500" cy="1857524"/>
            <a:chOff x="-229002" y="-1"/>
            <a:chExt cx="2872500" cy="2476699"/>
          </a:xfrm>
        </p:grpSpPr>
        <p:sp>
          <p:nvSpPr>
            <p:cNvPr id="1229" name="Google Shape;1229;p87"/>
            <p:cNvSpPr/>
            <p:nvPr/>
          </p:nvSpPr>
          <p:spPr>
            <a:xfrm>
              <a:off x="-1" y="-1"/>
              <a:ext cx="2154900" cy="1355700"/>
            </a:xfrm>
            <a:prstGeom prst="rect">
              <a:avLst/>
            </a:prstGeom>
            <a:solidFill>
              <a:srgbClr val="E6B9B8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87"/>
            <p:cNvSpPr txBox="1"/>
            <p:nvPr/>
          </p:nvSpPr>
          <p:spPr>
            <a:xfrm>
              <a:off x="-229002" y="1368498"/>
              <a:ext cx="2872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rgbClr val="DD0000"/>
                  </a:solidFill>
                  <a:latin typeface="Calibri"/>
                  <a:ea typeface="Calibri"/>
                  <a:cs typeface="Calibri"/>
                  <a:sym typeface="Calibri"/>
                </a:rPr>
                <a:t>Stack is empty:</a:t>
              </a:r>
              <a:endParaRPr b="1" sz="2400">
                <a:solidFill>
                  <a:srgbClr val="DD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rgbClr val="DD0000"/>
                  </a:solidFill>
                  <a:latin typeface="Calibri"/>
                  <a:ea typeface="Calibri"/>
                  <a:cs typeface="Calibri"/>
                  <a:sym typeface="Calibri"/>
                </a:rPr>
                <a:t>input accepted</a:t>
              </a:r>
              <a:endParaRPr b="1" sz="2400">
                <a:solidFill>
                  <a:srgbClr val="DD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1" name="Google Shape;1231;p87"/>
          <p:cNvSpPr/>
          <p:nvPr/>
        </p:nvSpPr>
        <p:spPr>
          <a:xfrm flipH="1">
            <a:off x="5979575" y="1860050"/>
            <a:ext cx="3082050" cy="69935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2" name="Google Shape;1232;p87"/>
          <p:cNvCxnSpPr/>
          <p:nvPr/>
        </p:nvCxnSpPr>
        <p:spPr>
          <a:xfrm flipH="1" rot="10800000">
            <a:off x="3058787" y="3077480"/>
            <a:ext cx="1180800" cy="823800"/>
          </a:xfrm>
          <a:prstGeom prst="straightConnector1">
            <a:avLst/>
          </a:prstGeom>
          <a:noFill/>
          <a:ln cap="flat" cmpd="sng" w="38100">
            <a:solidFill>
              <a:srgbClr val="4A7EB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233" name="Google Shape;1233;p87"/>
          <p:cNvGrpSpPr/>
          <p:nvPr/>
        </p:nvGrpSpPr>
        <p:grpSpPr>
          <a:xfrm>
            <a:off x="7267747" y="1442363"/>
            <a:ext cx="491100" cy="488719"/>
            <a:chOff x="0" y="-1"/>
            <a:chExt cx="491100" cy="651625"/>
          </a:xfrm>
        </p:grpSpPr>
        <p:sp>
          <p:nvSpPr>
            <p:cNvPr id="1234" name="Google Shape;1234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36" name="Google Shape;1236;p87"/>
          <p:cNvGrpSpPr/>
          <p:nvPr/>
        </p:nvGrpSpPr>
        <p:grpSpPr>
          <a:xfrm>
            <a:off x="7758969" y="1438832"/>
            <a:ext cx="491100" cy="488719"/>
            <a:chOff x="0" y="-1"/>
            <a:chExt cx="491100" cy="651625"/>
          </a:xfrm>
        </p:grpSpPr>
        <p:sp>
          <p:nvSpPr>
            <p:cNvPr id="1237" name="Google Shape;1237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noFill/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39" name="Google Shape;1239;p87"/>
          <p:cNvGrpSpPr/>
          <p:nvPr/>
        </p:nvGrpSpPr>
        <p:grpSpPr>
          <a:xfrm>
            <a:off x="8235476" y="1438832"/>
            <a:ext cx="491100" cy="488719"/>
            <a:chOff x="0" y="-1"/>
            <a:chExt cx="491100" cy="651625"/>
          </a:xfrm>
        </p:grpSpPr>
        <p:sp>
          <p:nvSpPr>
            <p:cNvPr id="1240" name="Google Shape;1240;p87"/>
            <p:cNvSpPr/>
            <p:nvPr/>
          </p:nvSpPr>
          <p:spPr>
            <a:xfrm>
              <a:off x="0" y="-1"/>
              <a:ext cx="491100" cy="5577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t/>
              </a:r>
              <a:endPara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87"/>
            <p:cNvSpPr txBox="1"/>
            <p:nvPr/>
          </p:nvSpPr>
          <p:spPr>
            <a:xfrm>
              <a:off x="58420" y="97524"/>
              <a:ext cx="374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i="1" lang="en-US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242" name="Google Shape;1242;p87"/>
          <p:cNvGrpSpPr/>
          <p:nvPr/>
        </p:nvGrpSpPr>
        <p:grpSpPr>
          <a:xfrm>
            <a:off x="8726696" y="1438833"/>
            <a:ext cx="466800" cy="530050"/>
            <a:chOff x="0" y="0"/>
            <a:chExt cx="466800" cy="706733"/>
          </a:xfrm>
        </p:grpSpPr>
        <p:sp>
          <p:nvSpPr>
            <p:cNvPr id="1243" name="Google Shape;1243;p87"/>
            <p:cNvSpPr/>
            <p:nvPr/>
          </p:nvSpPr>
          <p:spPr>
            <a:xfrm>
              <a:off x="0" y="0"/>
              <a:ext cx="466800" cy="574800"/>
            </a:xfrm>
            <a:prstGeom prst="rect">
              <a:avLst/>
            </a:prstGeom>
            <a:solidFill>
              <a:srgbClr val="C6D9F1"/>
            </a:solidFill>
            <a:ln cap="flat" cmpd="sng" w="25400">
              <a:solidFill>
                <a:srgbClr val="3A5E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87"/>
            <p:cNvSpPr txBox="1"/>
            <p:nvPr/>
          </p:nvSpPr>
          <p:spPr>
            <a:xfrm>
              <a:off x="58419" y="91133"/>
              <a:ext cx="35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i="1" lang="en-US" sz="2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ε</a:t>
              </a:r>
              <a:endParaRPr i="1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8"/>
          <p:cNvSpPr txBox="1"/>
          <p:nvPr/>
        </p:nvSpPr>
        <p:spPr>
          <a:xfrm>
            <a:off x="501654" y="1840532"/>
            <a:ext cx="83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The example has only one state</a:t>
            </a:r>
            <a:endParaRPr sz="2000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/>
              <a:t>The PDA encodes its state in the stack</a:t>
            </a:r>
            <a:endParaRPr sz="2000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PDA do not often require many states</a:t>
            </a:r>
            <a:endParaRPr sz="2000"/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Example of deterministic PDA</a:t>
            </a:r>
            <a:endParaRPr sz="2000"/>
          </a:p>
        </p:txBody>
      </p:sp>
      <p:sp>
        <p:nvSpPr>
          <p:cNvPr id="1250" name="Google Shape;1250;p88"/>
          <p:cNvSpPr/>
          <p:nvPr/>
        </p:nvSpPr>
        <p:spPr>
          <a:xfrm>
            <a:off x="-3" y="236765"/>
            <a:ext cx="3695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51" name="Google Shape;1251;p8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Notes on PDA example</a:t>
            </a:r>
            <a:endParaRPr/>
          </a:p>
        </p:txBody>
      </p:sp>
      <p:grpSp>
        <p:nvGrpSpPr>
          <p:cNvPr id="1252" name="Google Shape;1252;p88"/>
          <p:cNvGrpSpPr/>
          <p:nvPr/>
        </p:nvGrpSpPr>
        <p:grpSpPr>
          <a:xfrm>
            <a:off x="7568300" y="2515225"/>
            <a:ext cx="525182" cy="555750"/>
            <a:chOff x="-1" y="284763"/>
            <a:chExt cx="721800" cy="741000"/>
          </a:xfrm>
        </p:grpSpPr>
        <p:sp>
          <p:nvSpPr>
            <p:cNvPr id="1253" name="Google Shape;1253;p88"/>
            <p:cNvSpPr txBox="1"/>
            <p:nvPr/>
          </p:nvSpPr>
          <p:spPr>
            <a:xfrm>
              <a:off x="128645" y="348673"/>
              <a:ext cx="486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z</a:t>
              </a:r>
              <a:r>
                <a:rPr b="1" baseline="-2500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254" name="Google Shape;1254;p88"/>
            <p:cNvSpPr/>
            <p:nvPr/>
          </p:nvSpPr>
          <p:spPr>
            <a:xfrm>
              <a:off x="-1" y="284763"/>
              <a:ext cx="721800" cy="741000"/>
            </a:xfrm>
            <a:prstGeom prst="ellipse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5" name="Google Shape;1255;p88"/>
          <p:cNvCxnSpPr>
            <a:stCxn id="1254" idx="1"/>
            <a:endCxn id="1254" idx="7"/>
          </p:cNvCxnSpPr>
          <p:nvPr/>
        </p:nvCxnSpPr>
        <p:spPr>
          <a:xfrm flipH="1" rot="-5400000">
            <a:off x="7830611" y="2411213"/>
            <a:ext cx="600" cy="371400"/>
          </a:xfrm>
          <a:prstGeom prst="curvedConnector3">
            <a:avLst>
              <a:gd fmla="val -5325211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9"/>
          <p:cNvSpPr txBox="1"/>
          <p:nvPr>
            <p:ph idx="1" type="body"/>
          </p:nvPr>
        </p:nvSpPr>
        <p:spPr>
          <a:xfrm>
            <a:off x="457200" y="1074225"/>
            <a:ext cx="5644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Chapters 1 &amp; 2 of</a:t>
            </a:r>
            <a:br>
              <a:rPr lang="en-US" sz="2000"/>
            </a:br>
            <a:r>
              <a:rPr lang="en-US" sz="2000"/>
              <a:t>Introduction to the Theory of Computation,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by Michael Sipser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Chapters contain additional proofs and lemmas,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/>
              <a:t>but also everything else seen here (except Chomsky hierarchy)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261" name="Google Shape;1261;p89"/>
          <p:cNvSpPr/>
          <p:nvPr/>
        </p:nvSpPr>
        <p:spPr>
          <a:xfrm>
            <a:off x="-3" y="236765"/>
            <a:ext cx="3695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2" name="Google Shape;1262;p8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Further Readings</a:t>
            </a:r>
            <a:endParaRPr/>
          </a:p>
        </p:txBody>
      </p:sp>
      <p:pic>
        <p:nvPicPr>
          <p:cNvPr id="1263" name="Google Shape;12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327" y="1074213"/>
            <a:ext cx="2074350" cy="2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0"/>
          <p:cNvSpPr/>
          <p:nvPr/>
        </p:nvSpPr>
        <p:spPr>
          <a:xfrm>
            <a:off x="0" y="236775"/>
            <a:ext cx="3151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69" name="Google Shape;1269;p90"/>
          <p:cNvSpPr txBox="1"/>
          <p:nvPr/>
        </p:nvSpPr>
        <p:spPr>
          <a:xfrm>
            <a:off x="372292" y="772117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Turing Machines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Computability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Complexity Classes</a:t>
            </a:r>
            <a:endParaRPr/>
          </a:p>
        </p:txBody>
      </p:sp>
      <p:sp>
        <p:nvSpPr>
          <p:cNvPr id="1270" name="Google Shape;1270;p90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After the holiday break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/>
          <p:nvPr/>
        </p:nvSpPr>
        <p:spPr>
          <a:xfrm>
            <a:off x="-1" y="236775"/>
            <a:ext cx="3035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372292" y="772117"/>
            <a:ext cx="8399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Questions of Theoretical Computer Science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Finite-state Automata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888888"/>
                </a:solidFill>
              </a:rPr>
              <a:t>Formal Languages and Grammars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Push-down Automata</a:t>
            </a:r>
            <a:endParaRPr sz="2000">
              <a:solidFill>
                <a:srgbClr val="888888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AutoNum type="arabicPeriod"/>
            </a:pPr>
            <a:r>
              <a:rPr lang="en-US" sz="2000">
                <a:solidFill>
                  <a:srgbClr val="888888"/>
                </a:solidFill>
              </a:rPr>
              <a:t>The Chomsky Hierarchy</a:t>
            </a:r>
            <a:endParaRPr sz="2000">
              <a:solidFill>
                <a:srgbClr val="888888"/>
              </a:solidFill>
            </a:endParaRPr>
          </a:p>
        </p:txBody>
      </p:sp>
      <p:sp>
        <p:nvSpPr>
          <p:cNvPr id="167" name="Google Shape;167;p31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Finite-state Automata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262200" y="4363250"/>
            <a:ext cx="5573100" cy="5100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0" y="236775"/>
            <a:ext cx="39486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4" name="Google Shape;174;p32"/>
          <p:cNvSpPr txBox="1"/>
          <p:nvPr>
            <p:ph idx="4294967295" type="title"/>
          </p:nvPr>
        </p:nvSpPr>
        <p:spPr>
          <a:xfrm>
            <a:off x="272150" y="236775"/>
            <a:ext cx="40833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Pac-Man ghosts as automata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75" y="935788"/>
            <a:ext cx="2797448" cy="373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272150" y="740700"/>
            <a:ext cx="5763900" cy="4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Pac-man ghosts have actions depending on their state: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Wander around the maze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Chase pac-man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Flee from pac-man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Go to base and resurrect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Their actions depend on the input produced by pac-man and the game, for example: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gets close to a ghost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goes far from a ghost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eats a special pellet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touches ghost (losing)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eats ghost (with special pellet)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special pellet expires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pac-man eats all pellets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Ghosts are </a:t>
            </a:r>
            <a:r>
              <a:rPr b="1" lang="en-US" sz="1600"/>
              <a:t>automata</a:t>
            </a:r>
            <a:r>
              <a:rPr lang="en-US" sz="1600"/>
              <a:t>: they have </a:t>
            </a:r>
            <a:r>
              <a:rPr b="1" lang="en-US" sz="1600"/>
              <a:t>states</a:t>
            </a:r>
            <a:r>
              <a:rPr lang="en-US" sz="1600"/>
              <a:t> and </a:t>
            </a:r>
            <a:r>
              <a:rPr b="1" lang="en-US" sz="1600"/>
              <a:t>transitions </a:t>
            </a:r>
            <a:r>
              <a:rPr lang="en-US" sz="1600"/>
              <a:t>between states that depend on the</a:t>
            </a:r>
            <a:r>
              <a:rPr b="1" lang="en-US" sz="1600"/>
              <a:t> input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-1" y="236765"/>
            <a:ext cx="3944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317862" y="236765"/>
            <a:ext cx="3309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376"/>
              <a:buFont typeface="Century Schoolbook"/>
              <a:buNone/>
            </a:pPr>
            <a:r>
              <a:rPr i="0" lang="en-US" sz="2376" u="none" cap="none" strike="noStrike">
                <a:solidFill>
                  <a:schemeClr val="dk1"/>
                </a:solidFill>
              </a:rPr>
              <a:t>Finite</a:t>
            </a:r>
            <a:r>
              <a:rPr lang="en-US" sz="2376">
                <a:solidFill>
                  <a:schemeClr val="dk1"/>
                </a:solidFill>
              </a:rPr>
              <a:t>-</a:t>
            </a:r>
            <a:r>
              <a:rPr i="0" lang="en-US" sz="2376" u="none" cap="none" strike="noStrike">
                <a:solidFill>
                  <a:schemeClr val="dk1"/>
                </a:solidFill>
              </a:rPr>
              <a:t>state automaton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33"/>
          <p:cNvSpPr/>
          <p:nvPr/>
        </p:nvSpPr>
        <p:spPr>
          <a:xfrm flipH="1" rot="10800000">
            <a:off x="266250" y="1191889"/>
            <a:ext cx="8303094" cy="29806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041" y="0"/>
                </a:lnTo>
                <a:cubicBezTo>
                  <a:pt x="21350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372292" y="1233242"/>
            <a:ext cx="809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</a:rPr>
              <a:t>Definition: deterministic finite state automaton (DFA)</a:t>
            </a:r>
            <a:endParaRPr b="1"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deterministic finite state automaton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is defined by a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	5-tuple 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Q, Σ, δ, q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, X</a:t>
            </a: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consisting of </a:t>
            </a:r>
            <a:r>
              <a:rPr lang="en-US" sz="1800"/>
              <a:t>: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 finite set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states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en-US" sz="1800"/>
              <a:t>,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 finite set of input symbols called the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alphabet</a:t>
            </a:r>
            <a:r>
              <a:rPr lang="en-US" sz="1800"/>
              <a:t>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 ∩ Σ = ∅</a:t>
            </a:r>
            <a:endParaRPr i="1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δ: Q × Σ → 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transition function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aseline="-2500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 ∈ 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an initial or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start state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⊆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 set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accept states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